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9144000"/>
  <p:notesSz cx="6858000" cy="9144000"/>
  <p:embeddedFontLst>
    <p:embeddedFont>
      <p:font typeface="Roboto Condensed"/>
      <p:regular r:id="rId29"/>
      <p:bold r:id="rId30"/>
      <p:italic r:id="rId31"/>
      <p:boldItalic r:id="rId32"/>
    </p:embeddedFon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italic.fntdata"/><Relationship Id="rId30" Type="http://schemas.openxmlformats.org/officeDocument/2006/relationships/font" Target="fonts/RobotoCondensed-bold.fntdata"/><Relationship Id="rId11" Type="http://schemas.openxmlformats.org/officeDocument/2006/relationships/slide" Target="slides/slide7.xml"/><Relationship Id="rId33" Type="http://schemas.openxmlformats.org/officeDocument/2006/relationships/font" Target="fonts/CenturyGothic-regular.fntdata"/><Relationship Id="rId10" Type="http://schemas.openxmlformats.org/officeDocument/2006/relationships/slide" Target="slides/slide6.xml"/><Relationship Id="rId32" Type="http://schemas.openxmlformats.org/officeDocument/2006/relationships/font" Target="fonts/RobotoCondensed-boldItalic.fntdata"/><Relationship Id="rId13" Type="http://schemas.openxmlformats.org/officeDocument/2006/relationships/slide" Target="slides/slide9.xml"/><Relationship Id="rId35" Type="http://schemas.openxmlformats.org/officeDocument/2006/relationships/font" Target="fonts/CenturyGothic-italic.fntdata"/><Relationship Id="rId12" Type="http://schemas.openxmlformats.org/officeDocument/2006/relationships/slide" Target="slides/slide8.xml"/><Relationship Id="rId34" Type="http://schemas.openxmlformats.org/officeDocument/2006/relationships/font" Target="fonts/CenturyGothic-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CenturyGothic-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8" name="Google Shape;7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98571d7e2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6" name="Google Shape;146;g498571d7e2_1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98571d7e2_1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4" name="Google Shape;154;g498571d7e2_1_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98571d7e2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62" name="Google Shape;162;g498571d7e2_1_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98571d7e2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0" name="Google Shape;170;g498571d7e2_1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98571d7e2_1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9" name="Google Shape;179;g498571d7e2_1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98571d7e2_1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7" name="Google Shape;187;g498571d7e2_1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98571d7e2_1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4" name="Google Shape;194;g498571d7e2_1_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98571d7e2_1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01" name="Google Shape;201;g498571d7e2_1_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98571d7e2_1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0" name="Google Shape;210;g498571d7e2_1_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98571d7e2_1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9" name="Google Shape;219;g498571d7e2_1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4" name="Google Shape;8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98571d7e2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7" name="Google Shape;227;g498571d7e2_1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9872b81e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5" name="Google Shape;235;g49872b81e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98571d7e2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4" name="Google Shape;244;g498571d7e2_1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98571d7e2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2" name="Google Shape;252;g498571d7e2_1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9" name="Google Shape;25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4" name="Google Shape;9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98571d7e2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1" name="Google Shape;101;g498571d7e2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98571d7e2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8" name="Google Shape;108;g498571d7e2_1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98571d7e2_1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5" name="Google Shape;115;g498571d7e2_1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98571d7e2_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2" name="Google Shape;122;g498571d7e2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98571d7e2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0" name="Google Shape;130;g498571d7e2_1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98571d7e2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8" name="Google Shape;138;g498571d7e2_1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mpus Aerial 1">
  <p:cSld name="Campus Aerial 1">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5" name="Google Shape;15;p2"/>
          <p:cNvSpPr txBox="1"/>
          <p:nvPr>
            <p:ph idx="1" type="body"/>
          </p:nvPr>
        </p:nvSpPr>
        <p:spPr>
          <a:xfrm>
            <a:off x="123825" y="1364341"/>
            <a:ext cx="5776200" cy="2010300"/>
          </a:xfrm>
          <a:prstGeom prst="rect">
            <a:avLst/>
          </a:prstGeom>
          <a:noFill/>
          <a:ln>
            <a:noFill/>
          </a:ln>
        </p:spPr>
        <p:txBody>
          <a:bodyPr anchorCtr="0" anchor="t" bIns="91425" lIns="91425" spcFirstLastPara="1" rIns="91425" wrap="square" tIns="91425"/>
          <a:lstStyle>
            <a:lvl1pPr indent="-228600" lvl="0" marL="457200" marR="0" algn="l">
              <a:lnSpc>
                <a:spcPct val="115000"/>
              </a:lnSpc>
              <a:spcBef>
                <a:spcPts val="640"/>
              </a:spcBef>
              <a:spcAft>
                <a:spcPts val="0"/>
              </a:spcAft>
              <a:buClr>
                <a:schemeClr val="dk1"/>
              </a:buClr>
              <a:buSzPts val="1800"/>
              <a:buFont typeface="Arial"/>
              <a:buNone/>
              <a:defRPr b="1" i="0" sz="3200" u="none" cap="none" strike="noStrike">
                <a:solidFill>
                  <a:schemeClr val="dk1"/>
                </a:solidFill>
                <a:latin typeface="Century Gothic"/>
                <a:ea typeface="Century Gothic"/>
                <a:cs typeface="Century Gothic"/>
                <a:sym typeface="Century Gothic"/>
              </a:defRPr>
            </a:lvl1pPr>
            <a:lvl2pPr indent="-406400" lvl="1" marL="914400" marR="0" algn="l">
              <a:lnSpc>
                <a:spcPct val="115000"/>
              </a:lnSpc>
              <a:spcBef>
                <a:spcPts val="1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115000"/>
              </a:lnSpc>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2"/>
          <p:cNvSpPr txBox="1"/>
          <p:nvPr>
            <p:ph idx="2" type="body"/>
          </p:nvPr>
        </p:nvSpPr>
        <p:spPr>
          <a:xfrm>
            <a:off x="115888" y="4898571"/>
            <a:ext cx="5784300" cy="1256100"/>
          </a:xfrm>
          <a:prstGeom prst="rect">
            <a:avLst/>
          </a:prstGeom>
          <a:noFill/>
          <a:ln>
            <a:noFill/>
          </a:ln>
        </p:spPr>
        <p:txBody>
          <a:bodyPr anchorCtr="0" anchor="t" bIns="91425" lIns="91425" spcFirstLastPara="1" rIns="91425" wrap="square" tIns="91425"/>
          <a:lstStyle>
            <a:lvl1pPr indent="-228600" lvl="0" marL="457200" marR="0" algn="l">
              <a:lnSpc>
                <a:spcPct val="115000"/>
              </a:lnSpc>
              <a:spcBef>
                <a:spcPts val="360"/>
              </a:spcBef>
              <a:spcAft>
                <a:spcPts val="0"/>
              </a:spcAft>
              <a:buClr>
                <a:schemeClr val="dk1"/>
              </a:buClr>
              <a:buSzPts val="1800"/>
              <a:buFont typeface="Arial"/>
              <a:buNone/>
              <a:defRPr b="0" i="0" sz="1800" u="none" cap="none" strike="noStrike">
                <a:solidFill>
                  <a:schemeClr val="dk1"/>
                </a:solidFill>
                <a:latin typeface="Century Gothic"/>
                <a:ea typeface="Century Gothic"/>
                <a:cs typeface="Century Gothic"/>
                <a:sym typeface="Century Gothic"/>
              </a:defRPr>
            </a:lvl1pPr>
            <a:lvl2pPr indent="-228600" lvl="1" marL="914400" marR="0" algn="l">
              <a:lnSpc>
                <a:spcPct val="115000"/>
              </a:lnSpc>
              <a:spcBef>
                <a:spcPts val="16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algn="l">
              <a:lnSpc>
                <a:spcPct val="115000"/>
              </a:lnSpc>
              <a:spcBef>
                <a:spcPts val="16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algn="l">
              <a:lnSpc>
                <a:spcPct val="115000"/>
              </a:lnSpc>
              <a:spcBef>
                <a:spcPts val="16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algn="l">
              <a:lnSpc>
                <a:spcPct val="115000"/>
              </a:lnSpc>
              <a:spcBef>
                <a:spcPts val="16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 name="Google Shape;17;p2"/>
          <p:cNvSpPr txBox="1"/>
          <p:nvPr>
            <p:ph idx="3" type="body"/>
          </p:nvPr>
        </p:nvSpPr>
        <p:spPr>
          <a:xfrm>
            <a:off x="123825" y="3512457"/>
            <a:ext cx="5776200" cy="1204800"/>
          </a:xfrm>
          <a:prstGeom prst="rect">
            <a:avLst/>
          </a:prstGeom>
          <a:noFill/>
          <a:ln>
            <a:noFill/>
          </a:ln>
        </p:spPr>
        <p:txBody>
          <a:bodyPr anchorCtr="0" anchor="t" bIns="91425" lIns="91425" spcFirstLastPara="1" rIns="91425" wrap="square" tIns="91425"/>
          <a:lstStyle>
            <a:lvl1pPr indent="-228600" lvl="0" marL="457200" marR="0" algn="l">
              <a:lnSpc>
                <a:spcPct val="115000"/>
              </a:lnSpc>
              <a:spcBef>
                <a:spcPts val="480"/>
              </a:spcBef>
              <a:spcAft>
                <a:spcPts val="0"/>
              </a:spcAft>
              <a:buClr>
                <a:schemeClr val="dk1"/>
              </a:buClr>
              <a:buSzPts val="1800"/>
              <a:buFont typeface="Arial"/>
              <a:buNone/>
              <a:defRPr b="0" i="1" sz="2400" u="none" cap="none" strike="noStrike">
                <a:solidFill>
                  <a:schemeClr val="dk1"/>
                </a:solidFill>
                <a:latin typeface="Century Gothic"/>
                <a:ea typeface="Century Gothic"/>
                <a:cs typeface="Century Gothic"/>
                <a:sym typeface="Century Gothic"/>
              </a:defRPr>
            </a:lvl1pPr>
            <a:lvl2pPr indent="-228600" lvl="1" marL="914400" marR="0" algn="l">
              <a:lnSpc>
                <a:spcPct val="115000"/>
              </a:lnSpc>
              <a:spcBef>
                <a:spcPts val="160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228600" lvl="2" marL="1371600" marR="0" algn="l">
              <a:lnSpc>
                <a:spcPct val="115000"/>
              </a:lnSpc>
              <a:spcBef>
                <a:spcPts val="160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228600" lvl="3" marL="1828800" marR="0" algn="l">
              <a:lnSpc>
                <a:spcPct val="115000"/>
              </a:lnSpc>
              <a:spcBef>
                <a:spcPts val="16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228600" lvl="4" marL="2286000" marR="0" algn="l">
              <a:lnSpc>
                <a:spcPct val="115000"/>
              </a:lnSpc>
              <a:spcBef>
                <a:spcPts val="16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Users/jasonrodriguez/Projects/Power Points/FINAL Template/images/images/CoverSlide_Header_01.png" id="18" name="Google Shape;18;p2"/>
          <p:cNvPicPr preferRelativeResize="0"/>
          <p:nvPr/>
        </p:nvPicPr>
        <p:blipFill rotWithShape="1">
          <a:blip r:embed="rId3">
            <a:alphaModFix/>
          </a:blip>
          <a:srcRect b="0" l="0" r="0" t="0"/>
          <a:stretch/>
        </p:blipFill>
        <p:spPr>
          <a:xfrm>
            <a:off x="0" y="0"/>
            <a:ext cx="9144000" cy="975300"/>
          </a:xfrm>
          <a:prstGeom prst="rect">
            <a:avLst/>
          </a:prstGeom>
          <a:noFill/>
          <a:ln>
            <a:noFill/>
          </a:ln>
        </p:spPr>
      </p:pic>
      <p:pic>
        <p:nvPicPr>
          <p:cNvPr descr="CoverSlide_Footer_03.png" id="19" name="Google Shape;19;p2"/>
          <p:cNvPicPr preferRelativeResize="0"/>
          <p:nvPr/>
        </p:nvPicPr>
        <p:blipFill rotWithShape="1">
          <a:blip r:embed="rId4">
            <a:alphaModFix/>
          </a:blip>
          <a:srcRect b="0" l="0" r="0" t="0"/>
          <a:stretch/>
        </p:blipFill>
        <p:spPr>
          <a:xfrm>
            <a:off x="0" y="6272784"/>
            <a:ext cx="9144000" cy="585300"/>
          </a:xfrm>
          <a:prstGeom prst="rect">
            <a:avLst/>
          </a:prstGeom>
          <a:noFill/>
          <a:ln>
            <a:noFill/>
          </a:ln>
        </p:spPr>
      </p:pic>
      <p:pic>
        <p:nvPicPr>
          <p:cNvPr descr="Stevens-Official-PMSColor-R.eps" id="20" name="Google Shape;20;p2"/>
          <p:cNvPicPr preferRelativeResize="0"/>
          <p:nvPr/>
        </p:nvPicPr>
        <p:blipFill rotWithShape="1">
          <a:blip r:embed="rId5">
            <a:alphaModFix/>
          </a:blip>
          <a:srcRect b="0" l="0" r="0" t="0"/>
          <a:stretch/>
        </p:blipFill>
        <p:spPr>
          <a:xfrm>
            <a:off x="235857" y="283029"/>
            <a:ext cx="1934100" cy="828900"/>
          </a:xfrm>
          <a:prstGeom prst="rect">
            <a:avLst/>
          </a:prstGeom>
          <a:noFill/>
          <a:ln>
            <a:noFill/>
          </a:ln>
        </p:spPr>
      </p:pic>
      <p:sp>
        <p:nvSpPr>
          <p:cNvPr id="21" name="Google Shape;21;p2"/>
          <p:cNvSpPr txBox="1"/>
          <p:nvPr>
            <p:ph idx="11" type="ftr"/>
          </p:nvPr>
        </p:nvSpPr>
        <p:spPr>
          <a:xfrm>
            <a:off x="6047030" y="6520372"/>
            <a:ext cx="2938200" cy="201000"/>
          </a:xfrm>
          <a:prstGeom prst="rect">
            <a:avLst/>
          </a:prstGeom>
          <a:noFill/>
          <a:ln>
            <a:noFill/>
          </a:ln>
        </p:spPr>
        <p:txBody>
          <a:bodyPr anchorCtr="0" anchor="ctr" bIns="91425" lIns="91425" spcFirstLastPara="1" rIns="91425" wrap="square" tIns="91425"/>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11"/>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1"/>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9" name="Google Shape;59;p11"/>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0" name="Google Shape;60;p11"/>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2" name="Shape 62"/>
        <p:cNvGrpSpPr/>
        <p:nvPr/>
      </p:nvGrpSpPr>
      <p:grpSpPr>
        <a:xfrm>
          <a:off x="0" y="0"/>
          <a:ext cx="0" cy="0"/>
          <a:chOff x="0" y="0"/>
          <a:chExt cx="0" cy="0"/>
        </a:xfrm>
      </p:grpSpPr>
      <p:sp>
        <p:nvSpPr>
          <p:cNvPr id="63" name="Google Shape;63;p12"/>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64" name="Google Shape;64;p1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5" name="Shape 65"/>
        <p:cNvGrpSpPr/>
        <p:nvPr/>
      </p:nvGrpSpPr>
      <p:grpSpPr>
        <a:xfrm>
          <a:off x="0" y="0"/>
          <a:ext cx="0" cy="0"/>
          <a:chOff x="0" y="0"/>
          <a:chExt cx="0" cy="0"/>
        </a:xfrm>
      </p:grpSpPr>
      <p:sp>
        <p:nvSpPr>
          <p:cNvPr id="66" name="Google Shape;66;p13"/>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7" name="Google Shape;67;p13"/>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8" name="Google Shape;68;p1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9" name="Shape 69"/>
        <p:cNvGrpSpPr/>
        <p:nvPr/>
      </p:nvGrpSpPr>
      <p:grpSpPr>
        <a:xfrm>
          <a:off x="0" y="0"/>
          <a:ext cx="0" cy="0"/>
          <a:chOff x="0" y="0"/>
          <a:chExt cx="0" cy="0"/>
        </a:xfrm>
      </p:grpSpPr>
      <p:sp>
        <p:nvSpPr>
          <p:cNvPr id="70" name="Google Shape;70;p1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Bullets">
  <p:cSld name="Subhead w/ Bullets">
    <p:spTree>
      <p:nvGrpSpPr>
        <p:cNvPr id="71" name="Shape 71"/>
        <p:cNvGrpSpPr/>
        <p:nvPr/>
      </p:nvGrpSpPr>
      <p:grpSpPr>
        <a:xfrm>
          <a:off x="0" y="0"/>
          <a:ext cx="0" cy="0"/>
          <a:chOff x="0" y="0"/>
          <a:chExt cx="0" cy="0"/>
        </a:xfrm>
      </p:grpSpPr>
      <p:sp>
        <p:nvSpPr>
          <p:cNvPr id="72" name="Google Shape;72;p15"/>
          <p:cNvSpPr txBox="1"/>
          <p:nvPr>
            <p:ph idx="12" type="sldNum"/>
          </p:nvPr>
        </p:nvSpPr>
        <p:spPr>
          <a:xfrm>
            <a:off x="8708569" y="6529849"/>
            <a:ext cx="370200" cy="2193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3" name="Google Shape;73;p15"/>
          <p:cNvSpPr txBox="1"/>
          <p:nvPr>
            <p:ph type="title"/>
          </p:nvPr>
        </p:nvSpPr>
        <p:spPr>
          <a:xfrm>
            <a:off x="227013" y="274638"/>
            <a:ext cx="7923600" cy="11430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dk1"/>
              </a:buClr>
              <a:buSzPts val="2800"/>
              <a:buFont typeface="Century Gothic"/>
              <a:buNone/>
              <a:defRPr b="1" i="0" sz="3400" u="none" cap="none" strike="noStrik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2800"/>
              <a:buNone/>
              <a:defRPr sz="1800"/>
            </a:lvl2pPr>
            <a:lvl3pPr lvl="2" algn="l">
              <a:lnSpc>
                <a:spcPct val="100000"/>
              </a:lnSpc>
              <a:spcBef>
                <a:spcPts val="0"/>
              </a:spcBef>
              <a:spcAft>
                <a:spcPts val="0"/>
              </a:spcAft>
              <a:buSzPts val="2800"/>
              <a:buNone/>
              <a:defRPr sz="1800"/>
            </a:lvl3pPr>
            <a:lvl4pPr lvl="3" algn="l">
              <a:lnSpc>
                <a:spcPct val="100000"/>
              </a:lnSpc>
              <a:spcBef>
                <a:spcPts val="0"/>
              </a:spcBef>
              <a:spcAft>
                <a:spcPts val="0"/>
              </a:spcAft>
              <a:buSzPts val="2800"/>
              <a:buNone/>
              <a:defRPr sz="1800"/>
            </a:lvl4pPr>
            <a:lvl5pPr lvl="4" algn="l">
              <a:lnSpc>
                <a:spcPct val="100000"/>
              </a:lnSpc>
              <a:spcBef>
                <a:spcPts val="0"/>
              </a:spcBef>
              <a:spcAft>
                <a:spcPts val="0"/>
              </a:spcAft>
              <a:buSzPts val="2800"/>
              <a:buNone/>
              <a:defRPr sz="1800"/>
            </a:lvl5pPr>
            <a:lvl6pPr lvl="5" algn="l">
              <a:lnSpc>
                <a:spcPct val="100000"/>
              </a:lnSpc>
              <a:spcBef>
                <a:spcPts val="0"/>
              </a:spcBef>
              <a:spcAft>
                <a:spcPts val="0"/>
              </a:spcAft>
              <a:buSzPts val="2800"/>
              <a:buNone/>
              <a:defRPr sz="1800"/>
            </a:lvl6pPr>
            <a:lvl7pPr lvl="6" algn="l">
              <a:lnSpc>
                <a:spcPct val="100000"/>
              </a:lnSpc>
              <a:spcBef>
                <a:spcPts val="0"/>
              </a:spcBef>
              <a:spcAft>
                <a:spcPts val="0"/>
              </a:spcAft>
              <a:buSzPts val="2800"/>
              <a:buNone/>
              <a:defRPr sz="1800"/>
            </a:lvl7pPr>
            <a:lvl8pPr lvl="7" algn="l">
              <a:lnSpc>
                <a:spcPct val="100000"/>
              </a:lnSpc>
              <a:spcBef>
                <a:spcPts val="0"/>
              </a:spcBef>
              <a:spcAft>
                <a:spcPts val="0"/>
              </a:spcAft>
              <a:buSzPts val="2800"/>
              <a:buNone/>
              <a:defRPr sz="1800"/>
            </a:lvl8pPr>
            <a:lvl9pPr lvl="8" algn="l">
              <a:lnSpc>
                <a:spcPct val="100000"/>
              </a:lnSpc>
              <a:spcBef>
                <a:spcPts val="0"/>
              </a:spcBef>
              <a:spcAft>
                <a:spcPts val="0"/>
              </a:spcAft>
              <a:buSzPts val="2800"/>
              <a:buNone/>
              <a:defRPr sz="1800"/>
            </a:lvl9pPr>
          </a:lstStyle>
          <a:p/>
        </p:txBody>
      </p:sp>
      <p:sp>
        <p:nvSpPr>
          <p:cNvPr id="74" name="Google Shape;74;p15"/>
          <p:cNvSpPr txBox="1"/>
          <p:nvPr>
            <p:ph idx="1" type="body"/>
          </p:nvPr>
        </p:nvSpPr>
        <p:spPr>
          <a:xfrm>
            <a:off x="227013" y="1585821"/>
            <a:ext cx="8691600" cy="804900"/>
          </a:xfrm>
          <a:prstGeom prst="rect">
            <a:avLst/>
          </a:prstGeom>
          <a:noFill/>
          <a:ln>
            <a:noFill/>
          </a:ln>
        </p:spPr>
        <p:txBody>
          <a:bodyPr anchorCtr="0" anchor="ctr" bIns="91425" lIns="91425" spcFirstLastPara="1" rIns="91425" wrap="square" tIns="91425"/>
          <a:lstStyle>
            <a:lvl1pPr indent="-228600" lvl="0" marL="457200" marR="0" algn="l">
              <a:lnSpc>
                <a:spcPct val="115000"/>
              </a:lnSpc>
              <a:spcBef>
                <a:spcPts val="480"/>
              </a:spcBef>
              <a:spcAft>
                <a:spcPts val="0"/>
              </a:spcAft>
              <a:buClr>
                <a:schemeClr val="dk1"/>
              </a:buClr>
              <a:buSzPts val="18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algn="l">
              <a:lnSpc>
                <a:spcPct val="115000"/>
              </a:lnSpc>
              <a:spcBef>
                <a:spcPts val="160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algn="l">
              <a:lnSpc>
                <a:spcPct val="115000"/>
              </a:lnSpc>
              <a:spcBef>
                <a:spcPts val="160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algn="l">
              <a:lnSpc>
                <a:spcPct val="115000"/>
              </a:lnSpc>
              <a:spcBef>
                <a:spcPts val="160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algn="l">
              <a:lnSpc>
                <a:spcPct val="115000"/>
              </a:lnSpc>
              <a:spcBef>
                <a:spcPts val="160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5" name="Google Shape;75;p15"/>
          <p:cNvSpPr txBox="1"/>
          <p:nvPr>
            <p:ph idx="2" type="body"/>
          </p:nvPr>
        </p:nvSpPr>
        <p:spPr>
          <a:xfrm>
            <a:off x="227013" y="2558866"/>
            <a:ext cx="8691600" cy="3534900"/>
          </a:xfrm>
          <a:prstGeom prst="rect">
            <a:avLst/>
          </a:prstGeom>
          <a:noFill/>
          <a:ln>
            <a:noFill/>
          </a:ln>
        </p:spPr>
        <p:txBody>
          <a:bodyPr anchorCtr="0" anchor="t" bIns="91425" lIns="91425" spcFirstLastPara="1" rIns="91425" wrap="square" tIns="91425"/>
          <a:lstStyle>
            <a:lvl1pPr indent="-342900" lvl="0" marL="457200" marR="0" algn="l">
              <a:lnSpc>
                <a:spcPct val="115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algn="l">
              <a:lnSpc>
                <a:spcPct val="115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algn="l">
              <a:lnSpc>
                <a:spcPct val="115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algn="l">
              <a:lnSpc>
                <a:spcPct val="115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algn="l">
              <a:lnSpc>
                <a:spcPct val="115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nlon Lab">
  <p:cSld name="Hanlon Lab">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Users/jasonrodriguez/Projects/Power Points/FINAL Template/images/images/PPT_Template_Header.png" id="24" name="Google Shape;24;p3"/>
          <p:cNvPicPr preferRelativeResize="0"/>
          <p:nvPr/>
        </p:nvPicPr>
        <p:blipFill rotWithShape="1">
          <a:blip r:embed="rId3">
            <a:alphaModFix/>
          </a:blip>
          <a:srcRect b="0" l="0" r="0" t="0"/>
          <a:stretch/>
        </p:blipFill>
        <p:spPr>
          <a:xfrm>
            <a:off x="0" y="0"/>
            <a:ext cx="9144000" cy="975300"/>
          </a:xfrm>
          <a:prstGeom prst="rect">
            <a:avLst/>
          </a:prstGeom>
          <a:noFill/>
          <a:ln>
            <a:noFill/>
          </a:ln>
        </p:spPr>
      </p:pic>
      <p:pic>
        <p:nvPicPr>
          <p:cNvPr id="25" name="Google Shape;25;p3"/>
          <p:cNvPicPr preferRelativeResize="0"/>
          <p:nvPr/>
        </p:nvPicPr>
        <p:blipFill rotWithShape="1">
          <a:blip r:embed="rId4">
            <a:alphaModFix/>
          </a:blip>
          <a:srcRect b="0" l="0" r="0" t="0"/>
          <a:stretch/>
        </p:blipFill>
        <p:spPr>
          <a:xfrm>
            <a:off x="0" y="6272784"/>
            <a:ext cx="9144000" cy="585300"/>
          </a:xfrm>
          <a:prstGeom prst="rect">
            <a:avLst/>
          </a:prstGeom>
          <a:noFill/>
          <a:ln>
            <a:noFill/>
          </a:ln>
        </p:spPr>
      </p:pic>
      <p:sp>
        <p:nvSpPr>
          <p:cNvPr id="26" name="Google Shape;26;p3"/>
          <p:cNvSpPr txBox="1"/>
          <p:nvPr>
            <p:ph type="title"/>
          </p:nvPr>
        </p:nvSpPr>
        <p:spPr>
          <a:xfrm>
            <a:off x="227013" y="274638"/>
            <a:ext cx="7923600" cy="11430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dk1"/>
              </a:buClr>
              <a:buSzPts val="2800"/>
              <a:buFont typeface="Century Gothic"/>
              <a:buNone/>
              <a:defRPr b="1" i="0" sz="3400" u="none" cap="none" strike="noStrik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2800"/>
              <a:buNone/>
              <a:defRPr sz="1800"/>
            </a:lvl2pPr>
            <a:lvl3pPr lvl="2" algn="l">
              <a:lnSpc>
                <a:spcPct val="100000"/>
              </a:lnSpc>
              <a:spcBef>
                <a:spcPts val="0"/>
              </a:spcBef>
              <a:spcAft>
                <a:spcPts val="0"/>
              </a:spcAft>
              <a:buSzPts val="2800"/>
              <a:buNone/>
              <a:defRPr sz="1800"/>
            </a:lvl3pPr>
            <a:lvl4pPr lvl="3" algn="l">
              <a:lnSpc>
                <a:spcPct val="100000"/>
              </a:lnSpc>
              <a:spcBef>
                <a:spcPts val="0"/>
              </a:spcBef>
              <a:spcAft>
                <a:spcPts val="0"/>
              </a:spcAft>
              <a:buSzPts val="2800"/>
              <a:buNone/>
              <a:defRPr sz="1800"/>
            </a:lvl4pPr>
            <a:lvl5pPr lvl="4" algn="l">
              <a:lnSpc>
                <a:spcPct val="100000"/>
              </a:lnSpc>
              <a:spcBef>
                <a:spcPts val="0"/>
              </a:spcBef>
              <a:spcAft>
                <a:spcPts val="0"/>
              </a:spcAft>
              <a:buSzPts val="2800"/>
              <a:buNone/>
              <a:defRPr sz="1800"/>
            </a:lvl5pPr>
            <a:lvl6pPr lvl="5" algn="l">
              <a:lnSpc>
                <a:spcPct val="100000"/>
              </a:lnSpc>
              <a:spcBef>
                <a:spcPts val="0"/>
              </a:spcBef>
              <a:spcAft>
                <a:spcPts val="0"/>
              </a:spcAft>
              <a:buSzPts val="2800"/>
              <a:buNone/>
              <a:defRPr sz="1800"/>
            </a:lvl6pPr>
            <a:lvl7pPr lvl="6" algn="l">
              <a:lnSpc>
                <a:spcPct val="100000"/>
              </a:lnSpc>
              <a:spcBef>
                <a:spcPts val="0"/>
              </a:spcBef>
              <a:spcAft>
                <a:spcPts val="0"/>
              </a:spcAft>
              <a:buSzPts val="2800"/>
              <a:buNone/>
              <a:defRPr sz="1800"/>
            </a:lvl7pPr>
            <a:lvl8pPr lvl="7" algn="l">
              <a:lnSpc>
                <a:spcPct val="100000"/>
              </a:lnSpc>
              <a:spcBef>
                <a:spcPts val="0"/>
              </a:spcBef>
              <a:spcAft>
                <a:spcPts val="0"/>
              </a:spcAft>
              <a:buSzPts val="2800"/>
              <a:buNone/>
              <a:defRPr sz="1800"/>
            </a:lvl8pPr>
            <a:lvl9pPr lvl="8" algn="l">
              <a:lnSpc>
                <a:spcPct val="100000"/>
              </a:lnSpc>
              <a:spcBef>
                <a:spcPts val="0"/>
              </a:spcBef>
              <a:spcAft>
                <a:spcPts val="0"/>
              </a:spcAft>
              <a:buSzPts val="2800"/>
              <a:buNone/>
              <a:defRPr sz="1800"/>
            </a:lvl9pPr>
          </a:lstStyle>
          <a:p/>
        </p:txBody>
      </p:sp>
      <p:sp>
        <p:nvSpPr>
          <p:cNvPr id="27" name="Google Shape;27;p3"/>
          <p:cNvSpPr txBox="1"/>
          <p:nvPr>
            <p:ph idx="1" type="body"/>
          </p:nvPr>
        </p:nvSpPr>
        <p:spPr>
          <a:xfrm>
            <a:off x="227013" y="2558866"/>
            <a:ext cx="5649000" cy="3534900"/>
          </a:xfrm>
          <a:prstGeom prst="rect">
            <a:avLst/>
          </a:prstGeom>
          <a:noFill/>
          <a:ln>
            <a:noFill/>
          </a:ln>
        </p:spPr>
        <p:txBody>
          <a:bodyPr anchorCtr="0" anchor="t" bIns="91425" lIns="91425" spcFirstLastPara="1" rIns="91425" wrap="square" tIns="91425"/>
          <a:lstStyle>
            <a:lvl1pPr indent="-342900" lvl="0" marL="457200" marR="0" algn="l">
              <a:lnSpc>
                <a:spcPct val="115000"/>
              </a:lnSpc>
              <a:spcBef>
                <a:spcPts val="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0200" lvl="1" marL="914400" marR="0" algn="l">
              <a:lnSpc>
                <a:spcPct val="115000"/>
              </a:lnSpc>
              <a:spcBef>
                <a:spcPts val="120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2pPr>
            <a:lvl3pPr indent="-317500" lvl="2" marL="1371600" marR="0" algn="l">
              <a:lnSpc>
                <a:spcPct val="115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3pPr>
            <a:lvl4pPr indent="-304800" lvl="3" marL="1828800" marR="0" algn="l">
              <a:lnSpc>
                <a:spcPct val="115000"/>
              </a:lnSpc>
              <a:spcBef>
                <a:spcPts val="12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4pPr>
            <a:lvl5pPr indent="-292100" lvl="4" marL="2286000" marR="0" algn="l">
              <a:lnSpc>
                <a:spcPct val="115000"/>
              </a:lnSpc>
              <a:spcBef>
                <a:spcPts val="1200"/>
              </a:spcBef>
              <a:spcAft>
                <a:spcPts val="0"/>
              </a:spcAft>
              <a:buClr>
                <a:schemeClr val="dk1"/>
              </a:buClr>
              <a:buSzPts val="1000"/>
              <a:buFont typeface="Arial"/>
              <a:buChar char="•"/>
              <a:defRPr b="0" i="0" sz="1000" u="none" cap="none" strike="noStrike">
                <a:solidFill>
                  <a:schemeClr val="dk1"/>
                </a:solidFill>
                <a:latin typeface="Century Gothic"/>
                <a:ea typeface="Century Gothic"/>
                <a:cs typeface="Century Gothic"/>
                <a:sym typeface="Century Gothic"/>
              </a:defRPr>
            </a:lvl5pPr>
            <a:lvl6pPr indent="-355600" lvl="5" marL="2743200" marR="0" algn="l">
              <a:lnSpc>
                <a:spcPct val="115000"/>
              </a:lnSpc>
              <a:spcBef>
                <a:spcPts val="12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 name="Google Shape;28;p3"/>
          <p:cNvSpPr txBox="1"/>
          <p:nvPr>
            <p:ph idx="2" type="body"/>
          </p:nvPr>
        </p:nvSpPr>
        <p:spPr>
          <a:xfrm>
            <a:off x="227013" y="1585821"/>
            <a:ext cx="8691600" cy="804900"/>
          </a:xfrm>
          <a:prstGeom prst="rect">
            <a:avLst/>
          </a:prstGeom>
          <a:noFill/>
          <a:ln>
            <a:noFill/>
          </a:ln>
        </p:spPr>
        <p:txBody>
          <a:bodyPr anchorCtr="0" anchor="ctr" bIns="91425" lIns="91425" spcFirstLastPara="1" rIns="91425" wrap="square" tIns="91425"/>
          <a:lstStyle>
            <a:lvl1pPr indent="-228600" lvl="0" marL="457200" marR="0" algn="l">
              <a:lnSpc>
                <a:spcPct val="115000"/>
              </a:lnSpc>
              <a:spcBef>
                <a:spcPts val="480"/>
              </a:spcBef>
              <a:spcAft>
                <a:spcPts val="0"/>
              </a:spcAft>
              <a:buClr>
                <a:schemeClr val="dk1"/>
              </a:buClr>
              <a:buSzPts val="1800"/>
              <a:buFont typeface="Arial"/>
              <a:buNone/>
              <a:defRPr b="0" i="0" sz="2400" u="none" cap="none" strike="noStrike">
                <a:solidFill>
                  <a:schemeClr val="dk1"/>
                </a:solidFill>
                <a:latin typeface="Century Gothic"/>
                <a:ea typeface="Century Gothic"/>
                <a:cs typeface="Century Gothic"/>
                <a:sym typeface="Century Gothic"/>
              </a:defRPr>
            </a:lvl1pPr>
            <a:lvl2pPr indent="-368300" lvl="1" marL="914400" marR="0" algn="l">
              <a:lnSpc>
                <a:spcPct val="115000"/>
              </a:lnSpc>
              <a:spcBef>
                <a:spcPts val="1600"/>
              </a:spcBef>
              <a:spcAft>
                <a:spcPts val="0"/>
              </a:spcAft>
              <a:buClr>
                <a:schemeClr val="dk1"/>
              </a:buClr>
              <a:buSzPts val="2200"/>
              <a:buFont typeface="Arial"/>
              <a:buChar char="–"/>
              <a:defRPr b="0" i="0" sz="2200" u="none" cap="none" strike="noStrike">
                <a:solidFill>
                  <a:schemeClr val="dk1"/>
                </a:solidFill>
                <a:latin typeface="Century Gothic"/>
                <a:ea typeface="Century Gothic"/>
                <a:cs typeface="Century Gothic"/>
                <a:sym typeface="Century Gothic"/>
              </a:defRPr>
            </a:lvl2pPr>
            <a:lvl3pPr indent="-228600" lvl="2" marL="1371600" marR="0" algn="l">
              <a:lnSpc>
                <a:spcPct val="115000"/>
              </a:lnSpc>
              <a:spcBef>
                <a:spcPts val="160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3pPr>
            <a:lvl4pPr indent="-228600" lvl="3" marL="1828800" marR="0" algn="l">
              <a:lnSpc>
                <a:spcPct val="115000"/>
              </a:lnSpc>
              <a:spcBef>
                <a:spcPts val="160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4pPr>
            <a:lvl5pPr indent="-228600" lvl="4" marL="2286000" marR="0" algn="l">
              <a:lnSpc>
                <a:spcPct val="115000"/>
              </a:lnSpc>
              <a:spcBef>
                <a:spcPts val="1600"/>
              </a:spcBef>
              <a:spcAft>
                <a:spcPts val="0"/>
              </a:spcAft>
              <a:buClr>
                <a:schemeClr val="dk1"/>
              </a:buClr>
              <a:buSzPts val="1400"/>
              <a:buFont typeface="Arial"/>
              <a:buNone/>
              <a:defRPr b="0" i="0" sz="2700" u="none" cap="none" strike="noStrike">
                <a:solidFill>
                  <a:schemeClr val="dk1"/>
                </a:solidFill>
                <a:latin typeface="Century Gothic"/>
                <a:ea typeface="Century Gothic"/>
                <a:cs typeface="Century Gothic"/>
                <a:sym typeface="Century Gothic"/>
              </a:defRPr>
            </a:lvl5pPr>
            <a:lvl6pPr indent="-355600" lvl="5" marL="27432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15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15000"/>
              </a:lnSpc>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 name="Google Shape;29;p3"/>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888888"/>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0" name="Shape 30"/>
        <p:cNvGrpSpPr/>
        <p:nvPr/>
      </p:nvGrpSpPr>
      <p:grpSpPr>
        <a:xfrm>
          <a:off x="0" y="0"/>
          <a:ext cx="0" cy="0"/>
          <a:chOff x="0" y="0"/>
          <a:chExt cx="0" cy="0"/>
        </a:xfrm>
      </p:grpSpPr>
      <p:sp>
        <p:nvSpPr>
          <p:cNvPr id="31" name="Google Shape;31;p4"/>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2" name="Google Shape;32;p4"/>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3" name="Google Shape;33;p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6" name="Google Shape;36;p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7" name="Shape 37"/>
        <p:cNvGrpSpPr/>
        <p:nvPr/>
      </p:nvGrpSpPr>
      <p:grpSpPr>
        <a:xfrm>
          <a:off x="0" y="0"/>
          <a:ext cx="0" cy="0"/>
          <a:chOff x="0" y="0"/>
          <a:chExt cx="0" cy="0"/>
        </a:xfrm>
      </p:grpSpPr>
      <p:sp>
        <p:nvSpPr>
          <p:cNvPr id="38" name="Google Shape;38;p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6"/>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1" name="Shape 41"/>
        <p:cNvGrpSpPr/>
        <p:nvPr/>
      </p:nvGrpSpPr>
      <p:grpSpPr>
        <a:xfrm>
          <a:off x="0" y="0"/>
          <a:ext cx="0" cy="0"/>
          <a:chOff x="0" y="0"/>
          <a:chExt cx="0" cy="0"/>
        </a:xfrm>
      </p:grpSpPr>
      <p:sp>
        <p:nvSpPr>
          <p:cNvPr id="42" name="Google Shape;42;p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 name="Google Shape;43;p7"/>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4" name="Google Shape;44;p7"/>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5" name="Google Shape;45;p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6" name="Shape 46"/>
        <p:cNvGrpSpPr/>
        <p:nvPr/>
      </p:nvGrpSpPr>
      <p:grpSpPr>
        <a:xfrm>
          <a:off x="0" y="0"/>
          <a:ext cx="0" cy="0"/>
          <a:chOff x="0" y="0"/>
          <a:chExt cx="0" cy="0"/>
        </a:xfrm>
      </p:grpSpPr>
      <p:sp>
        <p:nvSpPr>
          <p:cNvPr id="47" name="Google Shape;47;p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9" name="Shape 49"/>
        <p:cNvGrpSpPr/>
        <p:nvPr/>
      </p:nvGrpSpPr>
      <p:grpSpPr>
        <a:xfrm>
          <a:off x="0" y="0"/>
          <a:ext cx="0" cy="0"/>
          <a:chOff x="0" y="0"/>
          <a:chExt cx="0" cy="0"/>
        </a:xfrm>
      </p:grpSpPr>
      <p:sp>
        <p:nvSpPr>
          <p:cNvPr id="50" name="Google Shape;50;p9"/>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1" name="Google Shape;51;p9"/>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2" name="Google Shape;52;p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3" name="Shape 53"/>
        <p:cNvGrpSpPr/>
        <p:nvPr/>
      </p:nvGrpSpPr>
      <p:grpSpPr>
        <a:xfrm>
          <a:off x="0" y="0"/>
          <a:ext cx="0" cy="0"/>
          <a:chOff x="0" y="0"/>
          <a:chExt cx="0" cy="0"/>
        </a:xfrm>
      </p:grpSpPr>
      <p:sp>
        <p:nvSpPr>
          <p:cNvPr id="54" name="Google Shape;54;p10"/>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5" name="Google Shape;55;p1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 name="Google Shape;12;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jpg"/><Relationship Id="rId4" Type="http://schemas.openxmlformats.org/officeDocument/2006/relationships/image" Target="../media/image23.jpg"/><Relationship Id="rId5" Type="http://schemas.openxmlformats.org/officeDocument/2006/relationships/image" Target="../media/image7.jpg"/><Relationship Id="rId6"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idx="1" type="body"/>
          </p:nvPr>
        </p:nvSpPr>
        <p:spPr>
          <a:xfrm>
            <a:off x="127875" y="1238025"/>
            <a:ext cx="6325800" cy="11085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1600"/>
              </a:spcAft>
              <a:buClr>
                <a:schemeClr val="dk1"/>
              </a:buClr>
              <a:buSzPts val="1800"/>
              <a:buFont typeface="Arial"/>
              <a:buNone/>
            </a:pPr>
            <a:r>
              <a:rPr lang="en-US" sz="3600">
                <a:latin typeface="Roboto Condensed"/>
                <a:ea typeface="Roboto Condensed"/>
                <a:cs typeface="Roboto Condensed"/>
                <a:sym typeface="Roboto Condensed"/>
              </a:rPr>
              <a:t>Predicting Customer Churn using Logistic Regression and Random Forest</a:t>
            </a:r>
            <a:endParaRPr i="0" sz="3600" u="none" cap="none" strike="noStrike">
              <a:solidFill>
                <a:schemeClr val="dk1"/>
              </a:solidFill>
              <a:latin typeface="Roboto Condensed"/>
              <a:ea typeface="Roboto Condensed"/>
              <a:cs typeface="Roboto Condensed"/>
              <a:sym typeface="Roboto Condensed"/>
            </a:endParaRPr>
          </a:p>
        </p:txBody>
      </p:sp>
      <p:pic>
        <p:nvPicPr>
          <p:cNvPr id="81" name="Google Shape;81;p16"/>
          <p:cNvPicPr preferRelativeResize="0"/>
          <p:nvPr/>
        </p:nvPicPr>
        <p:blipFill>
          <a:blip r:embed="rId3">
            <a:alphaModFix/>
          </a:blip>
          <a:stretch>
            <a:fillRect/>
          </a:stretch>
        </p:blipFill>
        <p:spPr>
          <a:xfrm>
            <a:off x="127875" y="3204875"/>
            <a:ext cx="4846850" cy="29022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Exploratory Data Analysis</a:t>
            </a:r>
            <a:endParaRPr i="0" sz="3600" u="none" cap="none" strike="noStrike">
              <a:solidFill>
                <a:schemeClr val="dk1"/>
              </a:solidFill>
              <a:latin typeface="Roboto Condensed"/>
              <a:ea typeface="Roboto Condensed"/>
              <a:cs typeface="Roboto Condensed"/>
              <a:sym typeface="Roboto Condensed"/>
            </a:endParaRPr>
          </a:p>
        </p:txBody>
      </p:sp>
      <p:sp>
        <p:nvSpPr>
          <p:cNvPr id="149" name="Google Shape;149;p25"/>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rgbClr val="000000"/>
              </a:buClr>
              <a:buSzPts val="1800"/>
              <a:buFont typeface="Roboto Condensed"/>
              <a:buAutoNum type="arabicPeriod" startAt="4"/>
            </a:pPr>
            <a:r>
              <a:rPr b="1" lang="en-US">
                <a:solidFill>
                  <a:srgbClr val="000000"/>
                </a:solidFill>
                <a:latin typeface="Roboto Condensed"/>
                <a:ea typeface="Roboto Condensed"/>
                <a:cs typeface="Roboto Condensed"/>
                <a:sym typeface="Roboto Condensed"/>
              </a:rPr>
              <a:t>Classification</a:t>
            </a:r>
            <a:r>
              <a:rPr b="1" lang="en-US">
                <a:solidFill>
                  <a:srgbClr val="000000"/>
                </a:solidFill>
                <a:latin typeface="Roboto Condensed"/>
                <a:ea typeface="Roboto Condensed"/>
                <a:cs typeface="Roboto Condensed"/>
                <a:sym typeface="Roboto Condensed"/>
              </a:rPr>
              <a:t> Test for “</a:t>
            </a:r>
            <a:r>
              <a:rPr b="1" lang="en-US">
                <a:solidFill>
                  <a:srgbClr val="000000"/>
                </a:solidFill>
                <a:latin typeface="Roboto Condensed"/>
                <a:ea typeface="Roboto Condensed"/>
                <a:cs typeface="Roboto Condensed"/>
                <a:sym typeface="Roboto Condensed"/>
              </a:rPr>
              <a:t>NumOfProducts</a:t>
            </a:r>
            <a:r>
              <a:rPr b="1" lang="en-US">
                <a:solidFill>
                  <a:srgbClr val="000000"/>
                </a:solidFill>
                <a:latin typeface="Roboto Condensed"/>
                <a:ea typeface="Roboto Condensed"/>
                <a:cs typeface="Roboto Condensed"/>
                <a:sym typeface="Roboto Condensed"/>
              </a:rPr>
              <a:t>”</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rPr b="1" lang="en-US">
                <a:solidFill>
                  <a:srgbClr val="000000"/>
                </a:solidFill>
                <a:latin typeface="Roboto Condensed"/>
                <a:ea typeface="Roboto Condensed"/>
                <a:cs typeface="Roboto Condensed"/>
                <a:sym typeface="Roboto Condensed"/>
              </a:rPr>
              <a:t>Takeaway: </a:t>
            </a:r>
            <a:r>
              <a:rPr lang="en-US">
                <a:solidFill>
                  <a:srgbClr val="000000"/>
                </a:solidFill>
                <a:latin typeface="Roboto Condensed"/>
                <a:ea typeface="Roboto Condensed"/>
                <a:cs typeface="Roboto Condensed"/>
                <a:sym typeface="Roboto Condensed"/>
              </a:rPr>
              <a:t>Classification Test for "NumOfProducts" shows that customers having 3 or 4 products with the bank are more likely to leave. But this result is insignificant since the number of observations are very less for the last 2 bars (data is skewed).</a:t>
            </a:r>
            <a:endParaRPr>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a:solidFill>
                <a:srgbClr val="000000"/>
              </a:solidFill>
              <a:latin typeface="Roboto Condensed"/>
              <a:ea typeface="Roboto Condensed"/>
              <a:cs typeface="Roboto Condensed"/>
              <a:sym typeface="Roboto Condensed"/>
            </a:endParaRPr>
          </a:p>
        </p:txBody>
      </p:sp>
      <p:sp>
        <p:nvSpPr>
          <p:cNvPr id="150" name="Google Shape;150;p25"/>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151" name="Google Shape;151;p25"/>
          <p:cNvPicPr preferRelativeResize="0"/>
          <p:nvPr/>
        </p:nvPicPr>
        <p:blipFill>
          <a:blip r:embed="rId3">
            <a:alphaModFix/>
          </a:blip>
          <a:stretch>
            <a:fillRect/>
          </a:stretch>
        </p:blipFill>
        <p:spPr>
          <a:xfrm>
            <a:off x="2121325" y="1520725"/>
            <a:ext cx="4901362" cy="364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Exploratory Data Analysis</a:t>
            </a:r>
            <a:endParaRPr i="0" sz="3600" u="none" cap="none" strike="noStrike">
              <a:solidFill>
                <a:schemeClr val="dk1"/>
              </a:solidFill>
              <a:latin typeface="Roboto Condensed"/>
              <a:ea typeface="Roboto Condensed"/>
              <a:cs typeface="Roboto Condensed"/>
              <a:sym typeface="Roboto Condensed"/>
            </a:endParaRPr>
          </a:p>
        </p:txBody>
      </p:sp>
      <p:sp>
        <p:nvSpPr>
          <p:cNvPr id="157" name="Google Shape;157;p26"/>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rgbClr val="000000"/>
              </a:buClr>
              <a:buSzPts val="1800"/>
              <a:buFont typeface="Roboto Condensed"/>
              <a:buAutoNum type="arabicPeriod" startAt="5"/>
            </a:pPr>
            <a:r>
              <a:rPr b="1" lang="en-US">
                <a:solidFill>
                  <a:srgbClr val="000000"/>
                </a:solidFill>
                <a:latin typeface="Roboto Condensed"/>
                <a:ea typeface="Roboto Condensed"/>
                <a:cs typeface="Roboto Condensed"/>
                <a:sym typeface="Roboto Condensed"/>
              </a:rPr>
              <a:t>Classification Test for “Geography”</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rPr b="1" lang="en-US">
                <a:solidFill>
                  <a:srgbClr val="000000"/>
                </a:solidFill>
                <a:latin typeface="Roboto Condensed"/>
                <a:ea typeface="Roboto Condensed"/>
                <a:cs typeface="Roboto Condensed"/>
                <a:sym typeface="Roboto Condensed"/>
              </a:rPr>
              <a:t>Takeaway: </a:t>
            </a:r>
            <a:r>
              <a:rPr lang="en-US">
                <a:solidFill>
                  <a:srgbClr val="000000"/>
                </a:solidFill>
                <a:latin typeface="Roboto Condensed"/>
                <a:ea typeface="Roboto Condensed"/>
                <a:cs typeface="Roboto Condensed"/>
                <a:sym typeface="Roboto Condensed"/>
              </a:rPr>
              <a:t>Classification Test for "Geography" shows that customers in Germany are more likely to leave.</a:t>
            </a:r>
            <a:endParaRPr>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a:solidFill>
                <a:srgbClr val="000000"/>
              </a:solidFill>
              <a:latin typeface="Roboto Condensed"/>
              <a:ea typeface="Roboto Condensed"/>
              <a:cs typeface="Roboto Condensed"/>
              <a:sym typeface="Roboto Condensed"/>
            </a:endParaRPr>
          </a:p>
        </p:txBody>
      </p:sp>
      <p:sp>
        <p:nvSpPr>
          <p:cNvPr id="158" name="Google Shape;158;p26"/>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159" name="Google Shape;159;p26"/>
          <p:cNvPicPr preferRelativeResize="0"/>
          <p:nvPr/>
        </p:nvPicPr>
        <p:blipFill>
          <a:blip r:embed="rId3">
            <a:alphaModFix/>
          </a:blip>
          <a:stretch>
            <a:fillRect/>
          </a:stretch>
        </p:blipFill>
        <p:spPr>
          <a:xfrm>
            <a:off x="2404805" y="1594775"/>
            <a:ext cx="4334383" cy="3480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Exploratory Data Analysis</a:t>
            </a:r>
            <a:endParaRPr i="0" sz="3600" u="none" cap="none" strike="noStrike">
              <a:solidFill>
                <a:schemeClr val="dk1"/>
              </a:solidFill>
              <a:latin typeface="Roboto Condensed"/>
              <a:ea typeface="Roboto Condensed"/>
              <a:cs typeface="Roboto Condensed"/>
              <a:sym typeface="Roboto Condensed"/>
            </a:endParaRPr>
          </a:p>
        </p:txBody>
      </p:sp>
      <p:sp>
        <p:nvSpPr>
          <p:cNvPr id="165" name="Google Shape;165;p27"/>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rgbClr val="000000"/>
              </a:buClr>
              <a:buSzPts val="1800"/>
              <a:buFont typeface="Roboto Condensed"/>
              <a:buAutoNum type="arabicPeriod" startAt="6"/>
            </a:pPr>
            <a:r>
              <a:rPr b="1" lang="en-US">
                <a:solidFill>
                  <a:srgbClr val="000000"/>
                </a:solidFill>
                <a:latin typeface="Roboto Condensed"/>
                <a:ea typeface="Roboto Condensed"/>
                <a:cs typeface="Roboto Condensed"/>
                <a:sym typeface="Roboto Condensed"/>
              </a:rPr>
              <a:t>Classification Test for “Age”</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rPr b="1" lang="en-US">
                <a:solidFill>
                  <a:srgbClr val="000000"/>
                </a:solidFill>
                <a:latin typeface="Roboto Condensed"/>
                <a:ea typeface="Roboto Condensed"/>
                <a:cs typeface="Roboto Condensed"/>
                <a:sym typeface="Roboto Condensed"/>
              </a:rPr>
              <a:t>Takeaway: </a:t>
            </a:r>
            <a:r>
              <a:rPr lang="en-US">
                <a:solidFill>
                  <a:srgbClr val="000000"/>
                </a:solidFill>
                <a:latin typeface="Roboto Condensed"/>
                <a:ea typeface="Roboto Condensed"/>
                <a:cs typeface="Roboto Condensed"/>
                <a:sym typeface="Roboto Condensed"/>
              </a:rPr>
              <a:t>Classification Test for “Age” shows that people in the age group of 45 to 60 are more likely to leave the bank.</a:t>
            </a:r>
            <a:endParaRPr>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a:solidFill>
                <a:srgbClr val="000000"/>
              </a:solidFill>
              <a:latin typeface="Roboto Condensed"/>
              <a:ea typeface="Roboto Condensed"/>
              <a:cs typeface="Roboto Condensed"/>
              <a:sym typeface="Roboto Condensed"/>
            </a:endParaRPr>
          </a:p>
        </p:txBody>
      </p:sp>
      <p:sp>
        <p:nvSpPr>
          <p:cNvPr id="166" name="Google Shape;166;p27"/>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167" name="Google Shape;167;p27"/>
          <p:cNvPicPr preferRelativeResize="0"/>
          <p:nvPr/>
        </p:nvPicPr>
        <p:blipFill>
          <a:blip r:embed="rId3">
            <a:alphaModFix/>
          </a:blip>
          <a:stretch>
            <a:fillRect/>
          </a:stretch>
        </p:blipFill>
        <p:spPr>
          <a:xfrm>
            <a:off x="510100" y="1639750"/>
            <a:ext cx="8123800" cy="341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Principal Component Analysis</a:t>
            </a:r>
            <a:endParaRPr i="0" sz="3600" u="none" cap="none" strike="noStrike">
              <a:solidFill>
                <a:schemeClr val="dk1"/>
              </a:solidFill>
              <a:latin typeface="Roboto Condensed"/>
              <a:ea typeface="Roboto Condensed"/>
              <a:cs typeface="Roboto Condensed"/>
              <a:sym typeface="Roboto Condensed"/>
            </a:endParaRPr>
          </a:p>
        </p:txBody>
      </p:sp>
      <p:sp>
        <p:nvSpPr>
          <p:cNvPr id="173" name="Google Shape;173;p28"/>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Principal Component Analysis (PCA) is used to explain the variance-covariance structure of a set of variables through linear combinations. It is often used as a dimensionality-reduction technique.</a:t>
            </a:r>
            <a:endParaRPr>
              <a:solidFill>
                <a:srgbClr val="00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As can be seen on the next slide, the variables have very low correlation.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The correlation between variables does not bring about a redundancy in the information that can be gathered by the dataset and thus, there is no need to use PCA to transform the original variables to the linear combination of variables which are independent. </a:t>
            </a:r>
            <a:endParaRPr>
              <a:solidFill>
                <a:srgbClr val="000000"/>
              </a:solidFill>
              <a:latin typeface="Roboto Condensed"/>
              <a:ea typeface="Roboto Condensed"/>
              <a:cs typeface="Roboto Condensed"/>
              <a:sym typeface="Roboto Condensed"/>
            </a:endParaRPr>
          </a:p>
        </p:txBody>
      </p:sp>
      <p:sp>
        <p:nvSpPr>
          <p:cNvPr id="174" name="Google Shape;174;p28"/>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175" name="Google Shape;175;p28"/>
          <p:cNvPicPr preferRelativeResize="0"/>
          <p:nvPr/>
        </p:nvPicPr>
        <p:blipFill>
          <a:blip r:embed="rId3">
            <a:alphaModFix/>
          </a:blip>
          <a:stretch>
            <a:fillRect/>
          </a:stretch>
        </p:blipFill>
        <p:spPr>
          <a:xfrm>
            <a:off x="702350" y="4044925"/>
            <a:ext cx="1955523" cy="2173624"/>
          </a:xfrm>
          <a:prstGeom prst="rect">
            <a:avLst/>
          </a:prstGeom>
          <a:noFill/>
          <a:ln>
            <a:noFill/>
          </a:ln>
        </p:spPr>
      </p:pic>
      <p:pic>
        <p:nvPicPr>
          <p:cNvPr id="176" name="Google Shape;176;p28"/>
          <p:cNvPicPr preferRelativeResize="0"/>
          <p:nvPr/>
        </p:nvPicPr>
        <p:blipFill>
          <a:blip r:embed="rId4">
            <a:alphaModFix/>
          </a:blip>
          <a:stretch>
            <a:fillRect/>
          </a:stretch>
        </p:blipFill>
        <p:spPr>
          <a:xfrm>
            <a:off x="3299550" y="4044925"/>
            <a:ext cx="5618251" cy="2173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Principal Component Analysis</a:t>
            </a:r>
            <a:endParaRPr i="0" sz="3600" u="none" cap="none" strike="noStrike">
              <a:solidFill>
                <a:schemeClr val="dk1"/>
              </a:solidFill>
              <a:latin typeface="Roboto Condensed"/>
              <a:ea typeface="Roboto Condensed"/>
              <a:cs typeface="Roboto Condensed"/>
              <a:sym typeface="Roboto Condensed"/>
            </a:endParaRPr>
          </a:p>
        </p:txBody>
      </p:sp>
      <p:sp>
        <p:nvSpPr>
          <p:cNvPr id="182" name="Google Shape;182;p29"/>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183" name="Google Shape;183;p29"/>
          <p:cNvPicPr preferRelativeResize="0"/>
          <p:nvPr/>
        </p:nvPicPr>
        <p:blipFill>
          <a:blip r:embed="rId3">
            <a:alphaModFix/>
          </a:blip>
          <a:stretch>
            <a:fillRect/>
          </a:stretch>
        </p:blipFill>
        <p:spPr>
          <a:xfrm>
            <a:off x="1752100" y="935500"/>
            <a:ext cx="5639795" cy="3287075"/>
          </a:xfrm>
          <a:prstGeom prst="rect">
            <a:avLst/>
          </a:prstGeom>
          <a:noFill/>
          <a:ln>
            <a:noFill/>
          </a:ln>
        </p:spPr>
      </p:pic>
      <p:pic>
        <p:nvPicPr>
          <p:cNvPr id="184" name="Google Shape;184;p29"/>
          <p:cNvPicPr preferRelativeResize="0"/>
          <p:nvPr/>
        </p:nvPicPr>
        <p:blipFill>
          <a:blip r:embed="rId4">
            <a:alphaModFix/>
          </a:blip>
          <a:stretch>
            <a:fillRect/>
          </a:stretch>
        </p:blipFill>
        <p:spPr>
          <a:xfrm>
            <a:off x="3033938" y="4400250"/>
            <a:ext cx="3076115" cy="174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Data Modeling</a:t>
            </a:r>
            <a:endParaRPr i="0" sz="3600" u="none" cap="none" strike="noStrike">
              <a:solidFill>
                <a:schemeClr val="dk1"/>
              </a:solidFill>
              <a:latin typeface="Roboto Condensed"/>
              <a:ea typeface="Roboto Condensed"/>
              <a:cs typeface="Roboto Condensed"/>
              <a:sym typeface="Roboto Condensed"/>
            </a:endParaRPr>
          </a:p>
        </p:txBody>
      </p:sp>
      <p:sp>
        <p:nvSpPr>
          <p:cNvPr id="190" name="Google Shape;190;p30"/>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We were not really sure if our data had a linear or non-linear decision boundary.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Hence, we first decided to start with logistic regression, and then we tested out a random forest model.</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We later compared the performance of the two models using the ROC curves and other parameters.</a:t>
            </a:r>
            <a:endParaRPr>
              <a:solidFill>
                <a:srgbClr val="000000"/>
              </a:solidFill>
              <a:latin typeface="Roboto Condensed"/>
              <a:ea typeface="Roboto Condensed"/>
              <a:cs typeface="Roboto Condensed"/>
              <a:sym typeface="Roboto Condensed"/>
            </a:endParaRPr>
          </a:p>
        </p:txBody>
      </p:sp>
      <p:sp>
        <p:nvSpPr>
          <p:cNvPr id="191" name="Google Shape;191;p30"/>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Logistic Regression</a:t>
            </a:r>
            <a:endParaRPr i="0" sz="3600" u="none" cap="none" strike="noStrike">
              <a:solidFill>
                <a:schemeClr val="dk1"/>
              </a:solidFill>
              <a:latin typeface="Roboto Condensed"/>
              <a:ea typeface="Roboto Condensed"/>
              <a:cs typeface="Roboto Condensed"/>
              <a:sym typeface="Roboto Condensed"/>
            </a:endParaRPr>
          </a:p>
        </p:txBody>
      </p:sp>
      <p:sp>
        <p:nvSpPr>
          <p:cNvPr id="197" name="Google Shape;197;p31"/>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Logistic regression is a linear classifier, which makes it easier to interpret than non-linear models. </a:t>
            </a:r>
            <a:endParaRPr>
              <a:solidFill>
                <a:srgbClr val="00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l">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At the same time, because it’s a linear model, it has a high bias towards this type of fit, so it may not perform well on non-linear data.</a:t>
            </a:r>
            <a:endParaRPr>
              <a:solidFill>
                <a:srgbClr val="0000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W</a:t>
            </a:r>
            <a:r>
              <a:rPr lang="en-US">
                <a:solidFill>
                  <a:srgbClr val="000000"/>
                </a:solidFill>
                <a:latin typeface="Roboto Condensed"/>
                <a:ea typeface="Roboto Condensed"/>
                <a:cs typeface="Roboto Condensed"/>
                <a:sym typeface="Roboto Condensed"/>
              </a:rPr>
              <a:t>e developed a logistic regression model by splitting our dataset into a training set (10000 records), and test set (1000 records).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We removed the CustomerId, RowNumber and Surname features because they were unique for each observation, and probably didn’t add valuable information to our model.</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For our categorical variables “Geography” and “Gender”, we created dummy variables. “Geography” was split into France, Germany and Spain. “Gender” was split into Male and Female. </a:t>
            </a:r>
            <a:endParaRPr>
              <a:solidFill>
                <a:srgbClr val="000000"/>
              </a:solidFill>
              <a:latin typeface="Roboto Condensed"/>
              <a:ea typeface="Roboto Condensed"/>
              <a:cs typeface="Roboto Condensed"/>
              <a:sym typeface="Roboto Condensed"/>
            </a:endParaRPr>
          </a:p>
        </p:txBody>
      </p:sp>
      <p:sp>
        <p:nvSpPr>
          <p:cNvPr id="198" name="Google Shape;198;p31"/>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Logistic Regression</a:t>
            </a:r>
            <a:endParaRPr i="0" sz="3600" u="none" cap="none" strike="noStrike">
              <a:solidFill>
                <a:schemeClr val="dk1"/>
              </a:solidFill>
              <a:latin typeface="Roboto Condensed"/>
              <a:ea typeface="Roboto Condensed"/>
              <a:cs typeface="Roboto Condensed"/>
              <a:sym typeface="Roboto Condensed"/>
            </a:endParaRPr>
          </a:p>
        </p:txBody>
      </p:sp>
      <p:sp>
        <p:nvSpPr>
          <p:cNvPr id="204" name="Google Shape;204;p32"/>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While modeling, we considered France and Male as the baseline and hence, they were omitted from analysis.</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We used the backward elimination method (MAXR option isn’t available for logistic regression) to model our training data and the results were as follows:</a:t>
            </a:r>
            <a:endParaRPr>
              <a:solidFill>
                <a:srgbClr val="00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The four variables removed were insignificant at the 5% level. Finally, we were left with only 7 factors which were influential.</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p:txBody>
      </p:sp>
      <p:sp>
        <p:nvSpPr>
          <p:cNvPr id="205" name="Google Shape;205;p32"/>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206" name="Google Shape;206;p32"/>
          <p:cNvPicPr preferRelativeResize="0"/>
          <p:nvPr/>
        </p:nvPicPr>
        <p:blipFill>
          <a:blip r:embed="rId3">
            <a:alphaModFix/>
          </a:blip>
          <a:stretch>
            <a:fillRect/>
          </a:stretch>
        </p:blipFill>
        <p:spPr>
          <a:xfrm>
            <a:off x="793075" y="2818175"/>
            <a:ext cx="3546875" cy="1577887"/>
          </a:xfrm>
          <a:prstGeom prst="rect">
            <a:avLst/>
          </a:prstGeom>
          <a:noFill/>
          <a:ln>
            <a:noFill/>
          </a:ln>
        </p:spPr>
      </p:pic>
      <p:pic>
        <p:nvPicPr>
          <p:cNvPr id="207" name="Google Shape;207;p32"/>
          <p:cNvPicPr preferRelativeResize="0"/>
          <p:nvPr/>
        </p:nvPicPr>
        <p:blipFill>
          <a:blip r:embed="rId4">
            <a:alphaModFix/>
          </a:blip>
          <a:stretch>
            <a:fillRect/>
          </a:stretch>
        </p:blipFill>
        <p:spPr>
          <a:xfrm>
            <a:off x="4525119" y="2818175"/>
            <a:ext cx="4297806" cy="2746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Logistic Regression (Assessment)</a:t>
            </a:r>
            <a:endParaRPr i="0" sz="3600" u="none" cap="none" strike="noStrike">
              <a:solidFill>
                <a:schemeClr val="dk1"/>
              </a:solidFill>
              <a:latin typeface="Roboto Condensed"/>
              <a:ea typeface="Roboto Condensed"/>
              <a:cs typeface="Roboto Condensed"/>
              <a:sym typeface="Roboto Condensed"/>
            </a:endParaRPr>
          </a:p>
        </p:txBody>
      </p:sp>
      <p:sp>
        <p:nvSpPr>
          <p:cNvPr id="213" name="Google Shape;213;p33"/>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Using GRETL, we predicted the probability of customers exiting the bank. Probability of more than 50% was classified as 1 and less than 50% was classified as 0.</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The ROC Curve and the confusion matrix for our test data are as below.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The model gave us an accuracy rate of 76% (as can be seen from the area under the curve)</a:t>
            </a:r>
            <a:endParaRPr>
              <a:solidFill>
                <a:srgbClr val="000000"/>
              </a:solidFill>
              <a:latin typeface="Roboto Condensed"/>
              <a:ea typeface="Roboto Condensed"/>
              <a:cs typeface="Roboto Condensed"/>
              <a:sym typeface="Roboto Condensed"/>
            </a:endParaRPr>
          </a:p>
        </p:txBody>
      </p:sp>
      <p:sp>
        <p:nvSpPr>
          <p:cNvPr id="214" name="Google Shape;214;p33"/>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215" name="Google Shape;215;p33"/>
          <p:cNvPicPr preferRelativeResize="0"/>
          <p:nvPr/>
        </p:nvPicPr>
        <p:blipFill>
          <a:blip r:embed="rId3">
            <a:alphaModFix/>
          </a:blip>
          <a:stretch>
            <a:fillRect/>
          </a:stretch>
        </p:blipFill>
        <p:spPr>
          <a:xfrm>
            <a:off x="2121838" y="2650913"/>
            <a:ext cx="2143125" cy="2047875"/>
          </a:xfrm>
          <a:prstGeom prst="rect">
            <a:avLst/>
          </a:prstGeom>
          <a:noFill/>
          <a:ln>
            <a:noFill/>
          </a:ln>
        </p:spPr>
      </p:pic>
      <p:pic>
        <p:nvPicPr>
          <p:cNvPr id="216" name="Google Shape;216;p33"/>
          <p:cNvPicPr preferRelativeResize="0"/>
          <p:nvPr/>
        </p:nvPicPr>
        <p:blipFill>
          <a:blip r:embed="rId4">
            <a:alphaModFix/>
          </a:blip>
          <a:stretch>
            <a:fillRect/>
          </a:stretch>
        </p:blipFill>
        <p:spPr>
          <a:xfrm>
            <a:off x="5155850" y="2591650"/>
            <a:ext cx="2920450" cy="2920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Logistic Regression (Assessment)</a:t>
            </a:r>
            <a:endParaRPr i="0" sz="3600" u="none" cap="none" strike="noStrike">
              <a:solidFill>
                <a:schemeClr val="dk1"/>
              </a:solidFill>
              <a:latin typeface="Roboto Condensed"/>
              <a:ea typeface="Roboto Condensed"/>
              <a:cs typeface="Roboto Condensed"/>
              <a:sym typeface="Roboto Condensed"/>
            </a:endParaRPr>
          </a:p>
        </p:txBody>
      </p:sp>
      <p:sp>
        <p:nvSpPr>
          <p:cNvPr id="222" name="Google Shape;222;p34"/>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223" name="Google Shape;223;p34"/>
          <p:cNvPicPr preferRelativeResize="0"/>
          <p:nvPr/>
        </p:nvPicPr>
        <p:blipFill>
          <a:blip r:embed="rId3">
            <a:alphaModFix/>
          </a:blip>
          <a:stretch>
            <a:fillRect/>
          </a:stretch>
        </p:blipFill>
        <p:spPr>
          <a:xfrm>
            <a:off x="227025" y="2025050"/>
            <a:ext cx="4399467" cy="3299600"/>
          </a:xfrm>
          <a:prstGeom prst="rect">
            <a:avLst/>
          </a:prstGeom>
          <a:noFill/>
          <a:ln>
            <a:noFill/>
          </a:ln>
        </p:spPr>
      </p:pic>
      <p:pic>
        <p:nvPicPr>
          <p:cNvPr id="224" name="Google Shape;224;p34"/>
          <p:cNvPicPr preferRelativeResize="0"/>
          <p:nvPr/>
        </p:nvPicPr>
        <p:blipFill>
          <a:blip r:embed="rId4">
            <a:alphaModFix/>
          </a:blip>
          <a:stretch>
            <a:fillRect/>
          </a:stretch>
        </p:blipFill>
        <p:spPr>
          <a:xfrm>
            <a:off x="4769500" y="1600700"/>
            <a:ext cx="4148300" cy="4148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227025" y="350850"/>
            <a:ext cx="8652300" cy="57834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2800"/>
              <a:buFont typeface="Arial"/>
              <a:buNone/>
            </a:pPr>
            <a:r>
              <a:rPr lang="en-US" sz="2400">
                <a:latin typeface="Roboto Condensed"/>
                <a:ea typeface="Roboto Condensed"/>
                <a:cs typeface="Roboto Condensed"/>
                <a:sym typeface="Roboto Condensed"/>
              </a:rPr>
              <a:t>Final project presentation</a:t>
            </a:r>
            <a:endParaRPr sz="2400">
              <a:latin typeface="Roboto Condensed"/>
              <a:ea typeface="Roboto Condensed"/>
              <a:cs typeface="Roboto Condensed"/>
              <a:sym typeface="Roboto Condensed"/>
            </a:endParaRPr>
          </a:p>
          <a:p>
            <a:pPr indent="0" lvl="0" marL="0" rtl="0" algn="ctr">
              <a:lnSpc>
                <a:spcPct val="115000"/>
              </a:lnSpc>
              <a:spcBef>
                <a:spcPts val="1600"/>
              </a:spcBef>
              <a:spcAft>
                <a:spcPts val="0"/>
              </a:spcAft>
              <a:buClr>
                <a:schemeClr val="dk1"/>
              </a:buClr>
              <a:buSzPts val="2800"/>
              <a:buFont typeface="Arial"/>
              <a:buNone/>
            </a:pPr>
            <a:r>
              <a:rPr lang="en-US" sz="2400">
                <a:latin typeface="Roboto Condensed"/>
                <a:ea typeface="Roboto Condensed"/>
                <a:cs typeface="Roboto Condensed"/>
                <a:sym typeface="Roboto Condensed"/>
              </a:rPr>
              <a:t>BIA 652-B</a:t>
            </a:r>
            <a:endParaRPr sz="2400">
              <a:latin typeface="Roboto Condensed"/>
              <a:ea typeface="Roboto Condensed"/>
              <a:cs typeface="Roboto Condensed"/>
              <a:sym typeface="Roboto Condensed"/>
            </a:endParaRPr>
          </a:p>
          <a:p>
            <a:pPr indent="0" lvl="0" marL="0" rtl="0" algn="ctr">
              <a:lnSpc>
                <a:spcPct val="115000"/>
              </a:lnSpc>
              <a:spcBef>
                <a:spcPts val="1600"/>
              </a:spcBef>
              <a:spcAft>
                <a:spcPts val="0"/>
              </a:spcAft>
              <a:buClr>
                <a:schemeClr val="dk1"/>
              </a:buClr>
              <a:buSzPts val="2800"/>
              <a:buFont typeface="Arial"/>
              <a:buNone/>
            </a:pPr>
            <a:r>
              <a:rPr lang="en-US" sz="2400">
                <a:latin typeface="Roboto Condensed"/>
                <a:ea typeface="Roboto Condensed"/>
                <a:cs typeface="Roboto Condensed"/>
                <a:sym typeface="Roboto Condensed"/>
              </a:rPr>
              <a:t>(MULTIVARIATE DATA ANALYSIS)</a:t>
            </a:r>
            <a:endParaRPr sz="2400">
              <a:latin typeface="Roboto Condensed"/>
              <a:ea typeface="Roboto Condensed"/>
              <a:cs typeface="Roboto Condensed"/>
              <a:sym typeface="Roboto Condensed"/>
            </a:endParaRPr>
          </a:p>
          <a:p>
            <a:pPr indent="0" lvl="0" marL="0" rtl="0" algn="ctr">
              <a:lnSpc>
                <a:spcPct val="115000"/>
              </a:lnSpc>
              <a:spcBef>
                <a:spcPts val="1600"/>
              </a:spcBef>
              <a:spcAft>
                <a:spcPts val="0"/>
              </a:spcAft>
              <a:buClr>
                <a:schemeClr val="dk1"/>
              </a:buClr>
              <a:buSzPts val="2800"/>
              <a:buFont typeface="Arial"/>
              <a:buNone/>
            </a:pPr>
            <a:r>
              <a:rPr lang="en-US" sz="2400">
                <a:latin typeface="Roboto Condensed"/>
                <a:ea typeface="Roboto Condensed"/>
                <a:cs typeface="Roboto Condensed"/>
                <a:sym typeface="Roboto Condensed"/>
              </a:rPr>
              <a:t>Under the guidance of Prof. Khasha Dehnad</a:t>
            </a:r>
            <a:endParaRPr sz="2400">
              <a:latin typeface="Roboto Condensed"/>
              <a:ea typeface="Roboto Condensed"/>
              <a:cs typeface="Roboto Condensed"/>
              <a:sym typeface="Roboto Condensed"/>
            </a:endParaRPr>
          </a:p>
          <a:p>
            <a:pPr indent="0" lvl="0" marL="0" marR="0" rtl="0" algn="ctr">
              <a:lnSpc>
                <a:spcPct val="100000"/>
              </a:lnSpc>
              <a:spcBef>
                <a:spcPts val="1600"/>
              </a:spcBef>
              <a:spcAft>
                <a:spcPts val="0"/>
              </a:spcAft>
              <a:buClr>
                <a:schemeClr val="dk1"/>
              </a:buClr>
              <a:buSzPts val="2800"/>
              <a:buFont typeface="Century Gothic"/>
              <a:buNone/>
            </a:pPr>
            <a:r>
              <a:rPr lang="en-US" sz="2400">
                <a:latin typeface="Roboto Condensed"/>
                <a:ea typeface="Roboto Condensed"/>
                <a:cs typeface="Roboto Condensed"/>
                <a:sym typeface="Roboto Condensed"/>
              </a:rPr>
              <a:t>Presented By:</a:t>
            </a:r>
            <a:endParaRPr sz="2400">
              <a:latin typeface="Roboto Condensed"/>
              <a:ea typeface="Roboto Condensed"/>
              <a:cs typeface="Roboto Condensed"/>
              <a:sym typeface="Roboto Condensed"/>
            </a:endParaRPr>
          </a:p>
          <a:p>
            <a:pPr indent="0" lvl="0" marL="0" marR="0" rtl="0" algn="ctr">
              <a:lnSpc>
                <a:spcPct val="100000"/>
              </a:lnSpc>
              <a:spcBef>
                <a:spcPts val="1600"/>
              </a:spcBef>
              <a:spcAft>
                <a:spcPts val="0"/>
              </a:spcAft>
              <a:buClr>
                <a:schemeClr val="dk1"/>
              </a:buClr>
              <a:buSzPts val="2800"/>
              <a:buFont typeface="Century Gothic"/>
              <a:buNone/>
            </a:pPr>
            <a:r>
              <a:t/>
            </a:r>
            <a:endParaRPr sz="2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rPr lang="en-US" sz="1400">
                <a:latin typeface="Roboto Condensed"/>
                <a:ea typeface="Roboto Condensed"/>
                <a:cs typeface="Roboto Condensed"/>
                <a:sym typeface="Roboto Condensed"/>
              </a:rPr>
              <a:t>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rPr lang="en-US" sz="1400">
                <a:latin typeface="Roboto Condensed"/>
                <a:ea typeface="Roboto Condensed"/>
                <a:cs typeface="Roboto Condensed"/>
                <a:sym typeface="Roboto Condensed"/>
              </a:rPr>
              <a:t>  </a:t>
            </a:r>
            <a:r>
              <a:rPr lang="en-US" sz="1700">
                <a:latin typeface="Roboto Condensed"/>
                <a:ea typeface="Roboto Condensed"/>
                <a:cs typeface="Roboto Condensed"/>
                <a:sym typeface="Roboto Condensed"/>
              </a:rPr>
              <a:t>Ameya Swar</a:t>
            </a:r>
            <a:r>
              <a:rPr lang="en-US" sz="1700">
                <a:latin typeface="Roboto Condensed"/>
                <a:ea typeface="Roboto Condensed"/>
                <a:cs typeface="Roboto Condensed"/>
                <a:sym typeface="Roboto Condensed"/>
              </a:rPr>
              <a:t>                     Suguna Bontha                       Rashmi Khurana                 Rushabh Vakharia</a:t>
            </a:r>
            <a:endParaRPr sz="17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7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14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3600">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dk1"/>
              </a:buClr>
              <a:buSzPts val="2800"/>
              <a:buFont typeface="Century Gothic"/>
              <a:buNone/>
            </a:pPr>
            <a:r>
              <a:t/>
            </a:r>
            <a:endParaRPr sz="3600">
              <a:latin typeface="Roboto Condensed"/>
              <a:ea typeface="Roboto Condensed"/>
              <a:cs typeface="Roboto Condensed"/>
              <a:sym typeface="Roboto Condensed"/>
            </a:endParaRPr>
          </a:p>
        </p:txBody>
      </p:sp>
      <p:sp>
        <p:nvSpPr>
          <p:cNvPr id="87" name="Google Shape;87;p17"/>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88" name="Google Shape;88;p17"/>
          <p:cNvPicPr preferRelativeResize="0"/>
          <p:nvPr/>
        </p:nvPicPr>
        <p:blipFill>
          <a:blip r:embed="rId3">
            <a:alphaModFix/>
          </a:blip>
          <a:stretch>
            <a:fillRect/>
          </a:stretch>
        </p:blipFill>
        <p:spPr>
          <a:xfrm>
            <a:off x="6971750" y="3448375"/>
            <a:ext cx="2038702" cy="2414899"/>
          </a:xfrm>
          <a:prstGeom prst="rect">
            <a:avLst/>
          </a:prstGeom>
          <a:noFill/>
          <a:ln>
            <a:noFill/>
          </a:ln>
        </p:spPr>
      </p:pic>
      <p:pic>
        <p:nvPicPr>
          <p:cNvPr id="89" name="Google Shape;89;p17"/>
          <p:cNvPicPr preferRelativeResize="0"/>
          <p:nvPr/>
        </p:nvPicPr>
        <p:blipFill>
          <a:blip r:embed="rId4">
            <a:alphaModFix/>
          </a:blip>
          <a:stretch>
            <a:fillRect/>
          </a:stretch>
        </p:blipFill>
        <p:spPr>
          <a:xfrm>
            <a:off x="4729525" y="3448375"/>
            <a:ext cx="2090397" cy="2414899"/>
          </a:xfrm>
          <a:prstGeom prst="rect">
            <a:avLst/>
          </a:prstGeom>
          <a:noFill/>
          <a:ln>
            <a:noFill/>
          </a:ln>
        </p:spPr>
      </p:pic>
      <p:pic>
        <p:nvPicPr>
          <p:cNvPr id="90" name="Google Shape;90;p17"/>
          <p:cNvPicPr preferRelativeResize="0"/>
          <p:nvPr/>
        </p:nvPicPr>
        <p:blipFill>
          <a:blip r:embed="rId5">
            <a:alphaModFix/>
          </a:blip>
          <a:stretch>
            <a:fillRect/>
          </a:stretch>
        </p:blipFill>
        <p:spPr>
          <a:xfrm>
            <a:off x="2162788" y="3448375"/>
            <a:ext cx="2414900" cy="2414900"/>
          </a:xfrm>
          <a:prstGeom prst="rect">
            <a:avLst/>
          </a:prstGeom>
          <a:noFill/>
          <a:ln>
            <a:noFill/>
          </a:ln>
        </p:spPr>
      </p:pic>
      <p:pic>
        <p:nvPicPr>
          <p:cNvPr id="91" name="Google Shape;91;p17"/>
          <p:cNvPicPr preferRelativeResize="0"/>
          <p:nvPr/>
        </p:nvPicPr>
        <p:blipFill>
          <a:blip r:embed="rId6">
            <a:alphaModFix/>
          </a:blip>
          <a:stretch>
            <a:fillRect/>
          </a:stretch>
        </p:blipFill>
        <p:spPr>
          <a:xfrm>
            <a:off x="149450" y="3448375"/>
            <a:ext cx="1861499" cy="24149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Random Forest</a:t>
            </a:r>
            <a:endParaRPr i="0" sz="3600" u="none" cap="none" strike="noStrike">
              <a:solidFill>
                <a:schemeClr val="dk1"/>
              </a:solidFill>
              <a:latin typeface="Roboto Condensed"/>
              <a:ea typeface="Roboto Condensed"/>
              <a:cs typeface="Roboto Condensed"/>
              <a:sym typeface="Roboto Condensed"/>
            </a:endParaRPr>
          </a:p>
        </p:txBody>
      </p:sp>
      <p:sp>
        <p:nvSpPr>
          <p:cNvPr id="230" name="Google Shape;230;p35"/>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Random forest is another popular classification method. </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Unlike logistic regression, random forest is better at fitting non-linear data. It can also work well even if there are correlated features, which can be a problem for interpreting logistic regression.</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If random forest performs better than logistic regression, we can probably assume that there was non-linearity in data.</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Here, we see that the mean of squared residuals after fitting the model as 0.103551.  It’s quite small which means the fit of the model is quite tight.</a:t>
            </a:r>
            <a:endParaRPr>
              <a:solidFill>
                <a:srgbClr val="000000"/>
              </a:solidFill>
              <a:latin typeface="Roboto Condensed"/>
              <a:ea typeface="Roboto Condensed"/>
              <a:cs typeface="Roboto Condensed"/>
              <a:sym typeface="Roboto Condensed"/>
            </a:endParaRPr>
          </a:p>
        </p:txBody>
      </p:sp>
      <p:sp>
        <p:nvSpPr>
          <p:cNvPr id="231" name="Google Shape;231;p35"/>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232" name="Google Shape;232;p35"/>
          <p:cNvPicPr preferRelativeResize="0"/>
          <p:nvPr/>
        </p:nvPicPr>
        <p:blipFill>
          <a:blip r:embed="rId3">
            <a:alphaModFix/>
          </a:blip>
          <a:stretch>
            <a:fillRect/>
          </a:stretch>
        </p:blipFill>
        <p:spPr>
          <a:xfrm>
            <a:off x="990600" y="4723123"/>
            <a:ext cx="7162800" cy="1495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Random Forest (Assessment)</a:t>
            </a:r>
            <a:endParaRPr i="0" sz="3600" u="none" cap="none" strike="noStrike">
              <a:solidFill>
                <a:schemeClr val="dk1"/>
              </a:solidFill>
              <a:latin typeface="Roboto Condensed"/>
              <a:ea typeface="Roboto Condensed"/>
              <a:cs typeface="Roboto Condensed"/>
              <a:sym typeface="Roboto Condensed"/>
            </a:endParaRPr>
          </a:p>
        </p:txBody>
      </p:sp>
      <p:sp>
        <p:nvSpPr>
          <p:cNvPr id="238" name="Google Shape;238;p36"/>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SzPts val="1800"/>
              <a:buFont typeface="Roboto Condensed"/>
              <a:buChar char="•"/>
            </a:pPr>
            <a:r>
              <a:rPr lang="en-US">
                <a:latin typeface="Roboto Condensed"/>
                <a:ea typeface="Roboto Condensed"/>
                <a:cs typeface="Roboto Condensed"/>
                <a:sym typeface="Roboto Condensed"/>
              </a:rPr>
              <a:t>Here, we see the confusion matrix and the random forest error rate.</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342900" lvl="0" marL="457200" marR="0" rtl="0" algn="just">
              <a:lnSpc>
                <a:spcPct val="115000"/>
              </a:lnSpc>
              <a:spcBef>
                <a:spcPts val="0"/>
              </a:spcBef>
              <a:spcAft>
                <a:spcPts val="0"/>
              </a:spcAft>
              <a:buSzPts val="1800"/>
              <a:buFont typeface="Roboto Condensed"/>
              <a:buChar char="•"/>
            </a:pPr>
            <a:r>
              <a:rPr lang="en-US">
                <a:latin typeface="Roboto Condensed"/>
                <a:ea typeface="Roboto Condensed"/>
                <a:cs typeface="Roboto Condensed"/>
                <a:sym typeface="Roboto Condensed"/>
              </a:rPr>
              <a:t>We see that the accuracy is 82% which is better than logistic regression.</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We use this plot to help us determine the number of trees. As the number of trees increases, the OOB (out-of-bag) error rate decreases, and then becomes almost constant. We are not able to decrease the OOB error rate after about 100 to 150 trees. </a:t>
            </a:r>
            <a:endParaRPr>
              <a:solidFill>
                <a:srgbClr val="000000"/>
              </a:solidFill>
              <a:latin typeface="Roboto Condensed"/>
              <a:ea typeface="Roboto Condensed"/>
              <a:cs typeface="Roboto Condensed"/>
              <a:sym typeface="Roboto Condensed"/>
            </a:endParaRPr>
          </a:p>
        </p:txBody>
      </p:sp>
      <p:sp>
        <p:nvSpPr>
          <p:cNvPr id="239" name="Google Shape;239;p36"/>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240" name="Google Shape;240;p36"/>
          <p:cNvPicPr preferRelativeResize="0"/>
          <p:nvPr/>
        </p:nvPicPr>
        <p:blipFill>
          <a:blip r:embed="rId3">
            <a:alphaModFix/>
          </a:blip>
          <a:stretch>
            <a:fillRect/>
          </a:stretch>
        </p:blipFill>
        <p:spPr>
          <a:xfrm>
            <a:off x="4046498" y="1648088"/>
            <a:ext cx="4104125" cy="2805213"/>
          </a:xfrm>
          <a:prstGeom prst="rect">
            <a:avLst/>
          </a:prstGeom>
          <a:noFill/>
          <a:ln>
            <a:noFill/>
          </a:ln>
        </p:spPr>
      </p:pic>
      <p:pic>
        <p:nvPicPr>
          <p:cNvPr id="241" name="Google Shape;241;p36"/>
          <p:cNvPicPr preferRelativeResize="0"/>
          <p:nvPr/>
        </p:nvPicPr>
        <p:blipFill>
          <a:blip r:embed="rId4">
            <a:alphaModFix/>
          </a:blip>
          <a:stretch>
            <a:fillRect/>
          </a:stretch>
        </p:blipFill>
        <p:spPr>
          <a:xfrm>
            <a:off x="721088" y="1665450"/>
            <a:ext cx="3045488" cy="2770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Random Forest (Assessment)</a:t>
            </a:r>
            <a:endParaRPr i="0" sz="3600" u="none" cap="none" strike="noStrike">
              <a:solidFill>
                <a:schemeClr val="dk1"/>
              </a:solidFill>
              <a:latin typeface="Roboto Condensed"/>
              <a:ea typeface="Roboto Condensed"/>
              <a:cs typeface="Roboto Condensed"/>
              <a:sym typeface="Roboto Condensed"/>
            </a:endParaRPr>
          </a:p>
        </p:txBody>
      </p:sp>
      <p:sp>
        <p:nvSpPr>
          <p:cNvPr id="247" name="Google Shape;247;p37"/>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SzPts val="1800"/>
              <a:buFont typeface="Roboto Condensed"/>
              <a:buChar char="•"/>
            </a:pPr>
            <a:r>
              <a:rPr lang="en-US">
                <a:latin typeface="Roboto Condensed"/>
                <a:ea typeface="Roboto Condensed"/>
                <a:cs typeface="Roboto Condensed"/>
                <a:sym typeface="Roboto Condensed"/>
              </a:rPr>
              <a:t>Here, we see the top 10 important features.</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latin typeface="Roboto Condensed"/>
              <a:ea typeface="Roboto Condensed"/>
              <a:cs typeface="Roboto Condensed"/>
              <a:sym typeface="Roboto Condensed"/>
            </a:endParaRPr>
          </a:p>
          <a:p>
            <a:pPr indent="0" lvl="0" marL="0" rtl="0" algn="just">
              <a:spcBef>
                <a:spcPts val="0"/>
              </a:spcBef>
              <a:spcAft>
                <a:spcPts val="0"/>
              </a:spcAft>
              <a:buNone/>
            </a:pPr>
            <a:r>
              <a:t/>
            </a:r>
            <a:endParaRPr>
              <a:latin typeface="Roboto Condensed"/>
              <a:ea typeface="Roboto Condensed"/>
              <a:cs typeface="Roboto Condensed"/>
              <a:sym typeface="Roboto Condensed"/>
            </a:endParaRPr>
          </a:p>
        </p:txBody>
      </p:sp>
      <p:sp>
        <p:nvSpPr>
          <p:cNvPr id="248" name="Google Shape;248;p37"/>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249" name="Google Shape;249;p37"/>
          <p:cNvPicPr preferRelativeResize="0"/>
          <p:nvPr/>
        </p:nvPicPr>
        <p:blipFill>
          <a:blip r:embed="rId3">
            <a:alphaModFix/>
          </a:blip>
          <a:stretch>
            <a:fillRect/>
          </a:stretch>
        </p:blipFill>
        <p:spPr>
          <a:xfrm>
            <a:off x="1654067" y="1647000"/>
            <a:ext cx="5835870" cy="4281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Conclusion</a:t>
            </a:r>
            <a:endParaRPr i="0" sz="3600" u="none" cap="none" strike="noStrike">
              <a:solidFill>
                <a:schemeClr val="dk1"/>
              </a:solidFill>
              <a:latin typeface="Roboto Condensed"/>
              <a:ea typeface="Roboto Condensed"/>
              <a:cs typeface="Roboto Condensed"/>
              <a:sym typeface="Roboto Condensed"/>
            </a:endParaRPr>
          </a:p>
        </p:txBody>
      </p:sp>
      <p:sp>
        <p:nvSpPr>
          <p:cNvPr id="255" name="Google Shape;255;p38"/>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rtl="0" algn="just">
              <a:lnSpc>
                <a:spcPct val="100000"/>
              </a:lnSpc>
              <a:spcBef>
                <a:spcPts val="60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We can see that Logistic Regression and Random Forest can be used for customer churn analysis for this particular dataset and Random Forest works a little better.</a:t>
            </a:r>
            <a:endParaRPr>
              <a:solidFill>
                <a:srgbClr val="000000"/>
              </a:solidFill>
              <a:latin typeface="Roboto Condensed"/>
              <a:ea typeface="Roboto Condensed"/>
              <a:cs typeface="Roboto Condensed"/>
              <a:sym typeface="Roboto Condensed"/>
            </a:endParaRPr>
          </a:p>
          <a:p>
            <a:pPr indent="0" lvl="0" marL="457200" rtl="0" algn="just">
              <a:lnSpc>
                <a:spcPct val="100000"/>
              </a:lnSpc>
              <a:spcBef>
                <a:spcPts val="60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lnSpc>
                <a:spcPct val="100000"/>
              </a:lnSpc>
              <a:spcBef>
                <a:spcPts val="60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Throughout the analysis, we have learnt several important things:</a:t>
            </a:r>
            <a:endParaRPr>
              <a:solidFill>
                <a:srgbClr val="000000"/>
              </a:solidFill>
              <a:latin typeface="Roboto Condensed"/>
              <a:ea typeface="Roboto Condensed"/>
              <a:cs typeface="Roboto Condensed"/>
              <a:sym typeface="Roboto Condensed"/>
            </a:endParaRPr>
          </a:p>
          <a:p>
            <a:pPr indent="0" lvl="0" marL="457200" rtl="0" algn="just">
              <a:lnSpc>
                <a:spcPct val="100000"/>
              </a:lnSpc>
              <a:spcBef>
                <a:spcPts val="600"/>
              </a:spcBef>
              <a:spcAft>
                <a:spcPts val="0"/>
              </a:spcAft>
              <a:buNone/>
            </a:pPr>
            <a:r>
              <a:t/>
            </a:r>
            <a:endParaRPr>
              <a:solidFill>
                <a:srgbClr val="000000"/>
              </a:solidFill>
              <a:latin typeface="Roboto Condensed"/>
              <a:ea typeface="Roboto Condensed"/>
              <a:cs typeface="Roboto Condensed"/>
              <a:sym typeface="Roboto Condensed"/>
            </a:endParaRPr>
          </a:p>
          <a:p>
            <a:pPr indent="-342900" lvl="1" marL="914400" rtl="0" algn="just">
              <a:lnSpc>
                <a:spcPct val="100000"/>
              </a:lnSpc>
              <a:spcBef>
                <a:spcPts val="600"/>
              </a:spcBef>
              <a:spcAft>
                <a:spcPts val="0"/>
              </a:spcAft>
              <a:buClr>
                <a:srgbClr val="000000"/>
              </a:buClr>
              <a:buSzPts val="1800"/>
              <a:buFont typeface="Roboto Condensed"/>
              <a:buChar char="•"/>
            </a:pPr>
            <a:r>
              <a:rPr lang="en-US" sz="1800">
                <a:solidFill>
                  <a:srgbClr val="000000"/>
                </a:solidFill>
                <a:latin typeface="Roboto Condensed"/>
                <a:ea typeface="Roboto Condensed"/>
                <a:cs typeface="Roboto Condensed"/>
                <a:sym typeface="Roboto Condensed"/>
              </a:rPr>
              <a:t>Features such as “HasCrCard”, “EstimatedSalary”, and “Spain” (“France”) aren’t really important and have to be removed.</a:t>
            </a:r>
            <a:endParaRPr sz="1800">
              <a:solidFill>
                <a:srgbClr val="000000"/>
              </a:solidFill>
              <a:latin typeface="Roboto Condensed"/>
              <a:ea typeface="Roboto Condensed"/>
              <a:cs typeface="Roboto Condensed"/>
              <a:sym typeface="Roboto Condensed"/>
            </a:endParaRPr>
          </a:p>
          <a:p>
            <a:pPr indent="0" lvl="0" marL="914400" rtl="0" algn="just">
              <a:lnSpc>
                <a:spcPct val="100000"/>
              </a:lnSpc>
              <a:spcBef>
                <a:spcPts val="600"/>
              </a:spcBef>
              <a:spcAft>
                <a:spcPts val="0"/>
              </a:spcAft>
              <a:buNone/>
            </a:pPr>
            <a:r>
              <a:t/>
            </a:r>
            <a:endParaRPr sz="1800">
              <a:solidFill>
                <a:srgbClr val="000000"/>
              </a:solidFill>
              <a:latin typeface="Roboto Condensed"/>
              <a:ea typeface="Roboto Condensed"/>
              <a:cs typeface="Roboto Condensed"/>
              <a:sym typeface="Roboto Condensed"/>
            </a:endParaRPr>
          </a:p>
          <a:p>
            <a:pPr indent="-342900" lvl="1" marL="914400" rtl="0" algn="just">
              <a:lnSpc>
                <a:spcPct val="100000"/>
              </a:lnSpc>
              <a:spcBef>
                <a:spcPts val="600"/>
              </a:spcBef>
              <a:spcAft>
                <a:spcPts val="0"/>
              </a:spcAft>
              <a:buClr>
                <a:srgbClr val="000000"/>
              </a:buClr>
              <a:buSzPts val="1800"/>
              <a:buFont typeface="Roboto Condensed"/>
              <a:buChar char="•"/>
            </a:pPr>
            <a:r>
              <a:rPr lang="en-US" sz="1800">
                <a:solidFill>
                  <a:srgbClr val="000000"/>
                </a:solidFill>
                <a:latin typeface="Roboto Condensed"/>
                <a:ea typeface="Roboto Condensed"/>
                <a:cs typeface="Roboto Condensed"/>
                <a:sym typeface="Roboto Condensed"/>
              </a:rPr>
              <a:t>Although, “Tenure” had to be removed, it actually makes sense to keep it in the model since the loyalty of a customer towards a bank usually increases with time.</a:t>
            </a:r>
            <a:endParaRPr sz="1800">
              <a:solidFill>
                <a:srgbClr val="000000"/>
              </a:solidFill>
              <a:latin typeface="Roboto Condensed"/>
              <a:ea typeface="Roboto Condensed"/>
              <a:cs typeface="Roboto Condensed"/>
              <a:sym typeface="Roboto Condensed"/>
            </a:endParaRPr>
          </a:p>
          <a:p>
            <a:pPr indent="0" lvl="0" marL="914400" rtl="0" algn="just">
              <a:lnSpc>
                <a:spcPct val="100000"/>
              </a:lnSpc>
              <a:spcBef>
                <a:spcPts val="600"/>
              </a:spcBef>
              <a:spcAft>
                <a:spcPts val="0"/>
              </a:spcAft>
              <a:buNone/>
            </a:pPr>
            <a:r>
              <a:t/>
            </a:r>
            <a:endParaRPr sz="1800">
              <a:solidFill>
                <a:srgbClr val="000000"/>
              </a:solidFill>
              <a:latin typeface="Roboto Condensed"/>
              <a:ea typeface="Roboto Condensed"/>
              <a:cs typeface="Roboto Condensed"/>
              <a:sym typeface="Roboto Condensed"/>
            </a:endParaRPr>
          </a:p>
          <a:p>
            <a:pPr indent="-342900" lvl="1" marL="914400" rtl="0" algn="just">
              <a:lnSpc>
                <a:spcPct val="100000"/>
              </a:lnSpc>
              <a:spcBef>
                <a:spcPts val="600"/>
              </a:spcBef>
              <a:spcAft>
                <a:spcPts val="0"/>
              </a:spcAft>
              <a:buClr>
                <a:srgbClr val="000000"/>
              </a:buClr>
              <a:buSzPts val="1800"/>
              <a:buFont typeface="Roboto Condensed"/>
              <a:buChar char="•"/>
            </a:pPr>
            <a:r>
              <a:rPr lang="en-US" sz="1800">
                <a:solidFill>
                  <a:srgbClr val="000000"/>
                </a:solidFill>
                <a:latin typeface="Roboto Condensed"/>
                <a:ea typeface="Roboto Condensed"/>
                <a:cs typeface="Roboto Condensed"/>
                <a:sym typeface="Roboto Condensed"/>
              </a:rPr>
              <a:t>Females who live in Germany, who are not active, who have only 1 or 2 products with the bank, is in the age group of 40-60, and has a low credit score is most likely to leave the bank.</a:t>
            </a:r>
            <a:endParaRPr sz="1800">
              <a:solidFill>
                <a:srgbClr val="000000"/>
              </a:solidFill>
              <a:latin typeface="Roboto Condensed"/>
              <a:ea typeface="Roboto Condensed"/>
              <a:cs typeface="Roboto Condensed"/>
              <a:sym typeface="Roboto Condensed"/>
            </a:endParaRPr>
          </a:p>
          <a:p>
            <a:pPr indent="0" lvl="0" marL="0" marR="0" rtl="0" algn="just">
              <a:lnSpc>
                <a:spcPct val="100000"/>
              </a:lnSpc>
              <a:spcBef>
                <a:spcPts val="600"/>
              </a:spcBef>
              <a:spcAft>
                <a:spcPts val="0"/>
              </a:spcAft>
              <a:buSzPts val="1800"/>
              <a:buNone/>
            </a:pPr>
            <a:r>
              <a:t/>
            </a:r>
            <a:endParaRPr>
              <a:solidFill>
                <a:srgbClr val="000000"/>
              </a:solidFill>
              <a:latin typeface="Roboto Condensed"/>
              <a:ea typeface="Roboto Condensed"/>
              <a:cs typeface="Roboto Condensed"/>
              <a:sym typeface="Roboto Condensed"/>
            </a:endParaRPr>
          </a:p>
        </p:txBody>
      </p:sp>
      <p:sp>
        <p:nvSpPr>
          <p:cNvPr id="256" name="Google Shape;256;p38"/>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610188" y="2857488"/>
            <a:ext cx="7923600" cy="114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Century Gothic"/>
              <a:buNone/>
            </a:pPr>
            <a:r>
              <a:rPr lang="en-US" sz="7000">
                <a:latin typeface="Roboto Condensed"/>
                <a:ea typeface="Roboto Condensed"/>
                <a:cs typeface="Roboto Condensed"/>
                <a:sym typeface="Roboto Condensed"/>
              </a:rPr>
              <a:t>THANK YOU</a:t>
            </a:r>
            <a:endParaRPr i="0" sz="7000" u="none" cap="none" strike="noStrike">
              <a:solidFill>
                <a:schemeClr val="dk1"/>
              </a:solidFill>
              <a:latin typeface="Roboto Condensed"/>
              <a:ea typeface="Roboto Condensed"/>
              <a:cs typeface="Roboto Condensed"/>
              <a:sym typeface="Roboto Condensed"/>
            </a:endParaRPr>
          </a:p>
        </p:txBody>
      </p:sp>
      <p:sp>
        <p:nvSpPr>
          <p:cNvPr id="262" name="Google Shape;262;p39"/>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Objectives/Business needs</a:t>
            </a:r>
            <a:endParaRPr i="0" sz="3600" u="none" cap="none" strike="noStrike">
              <a:solidFill>
                <a:schemeClr val="dk1"/>
              </a:solidFill>
              <a:latin typeface="Roboto Condensed"/>
              <a:ea typeface="Roboto Condensed"/>
              <a:cs typeface="Roboto Condensed"/>
              <a:sym typeface="Roboto Condensed"/>
            </a:endParaRPr>
          </a:p>
        </p:txBody>
      </p:sp>
      <p:sp>
        <p:nvSpPr>
          <p:cNvPr id="97" name="Google Shape;97;p18"/>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sp>
        <p:nvSpPr>
          <p:cNvPr id="98" name="Google Shape;98;p18"/>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00000"/>
              </a:lnSpc>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Customer churn has become one of the top issues for most banks. </a:t>
            </a:r>
            <a:endParaRPr>
              <a:solidFill>
                <a:srgbClr val="000000"/>
              </a:solidFill>
              <a:latin typeface="Roboto Condensed"/>
              <a:ea typeface="Roboto Condensed"/>
              <a:cs typeface="Roboto Condensed"/>
              <a:sym typeface="Roboto Condensed"/>
            </a:endParaRPr>
          </a:p>
          <a:p>
            <a:pPr indent="0" lvl="0" marL="457200" marR="0" rtl="0" algn="just">
              <a:lnSpc>
                <a:spcPct val="100000"/>
              </a:lnSpc>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marR="0" rtl="0" algn="just">
              <a:lnSpc>
                <a:spcPct val="100000"/>
              </a:lnSpc>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It costs significantly more to acquire new customers than it costs to retain existing ones, and it costs far more to re-acquire defected customers. </a:t>
            </a:r>
            <a:endParaRPr>
              <a:solidFill>
                <a:srgbClr val="000000"/>
              </a:solidFill>
              <a:latin typeface="Roboto Condensed"/>
              <a:ea typeface="Roboto Condensed"/>
              <a:cs typeface="Roboto Condensed"/>
              <a:sym typeface="Roboto Condensed"/>
            </a:endParaRPr>
          </a:p>
          <a:p>
            <a:pPr indent="0" lvl="0" marL="457200" marR="0" rtl="0" algn="just">
              <a:lnSpc>
                <a:spcPct val="100000"/>
              </a:lnSpc>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marR="0" rtl="0" algn="just">
              <a:lnSpc>
                <a:spcPct val="100000"/>
              </a:lnSpc>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In fact, several empirical studies and models have proven than churn remains one of the biggest destructors of enterprise value for banks and other customer intensive companies.</a:t>
            </a:r>
            <a:endParaRPr>
              <a:solidFill>
                <a:srgbClr val="000000"/>
              </a:solidFill>
              <a:latin typeface="Roboto Condensed"/>
              <a:ea typeface="Roboto Condensed"/>
              <a:cs typeface="Roboto Condensed"/>
              <a:sym typeface="Roboto Condensed"/>
            </a:endParaRPr>
          </a:p>
          <a:p>
            <a:pPr indent="0" lvl="0" marL="457200" marR="0" rtl="0" algn="just">
              <a:lnSpc>
                <a:spcPct val="100000"/>
              </a:lnSpc>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Churn is important because it directly affects the organization’s profitability and it is common to assume that the profitability of a service is directly related to the growth of its customer base.</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Using the available information in the dataset, we have used logistic regression and random forest </a:t>
            </a:r>
            <a:r>
              <a:rPr lang="en-US">
                <a:solidFill>
                  <a:srgbClr val="000000"/>
                </a:solidFill>
                <a:latin typeface="Roboto Condensed"/>
                <a:ea typeface="Roboto Condensed"/>
                <a:cs typeface="Roboto Condensed"/>
                <a:sym typeface="Roboto Condensed"/>
              </a:rPr>
              <a:t>to predict which customers </a:t>
            </a:r>
            <a:r>
              <a:rPr lang="en-US">
                <a:solidFill>
                  <a:srgbClr val="000000"/>
                </a:solidFill>
                <a:latin typeface="Roboto Condensed"/>
                <a:ea typeface="Roboto Condensed"/>
                <a:cs typeface="Roboto Condensed"/>
                <a:sym typeface="Roboto Condensed"/>
              </a:rPr>
              <a:t>are most likely to exit the bank in the near future.</a:t>
            </a:r>
            <a:endParaRPr>
              <a:solidFill>
                <a:srgbClr val="000000"/>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Dataset Source and Variables</a:t>
            </a:r>
            <a:endParaRPr i="0" sz="3600" u="none" cap="none" strike="noStrike">
              <a:solidFill>
                <a:schemeClr val="dk1"/>
              </a:solidFill>
              <a:latin typeface="Roboto Condensed"/>
              <a:ea typeface="Roboto Condensed"/>
              <a:cs typeface="Roboto Condensed"/>
              <a:sym typeface="Roboto Condensed"/>
            </a:endParaRPr>
          </a:p>
        </p:txBody>
      </p:sp>
      <p:sp>
        <p:nvSpPr>
          <p:cNvPr id="104" name="Google Shape;104;p19"/>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The dataset was obtained from Kaggle and it had a total of 11458 records.</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The dataset was divided into a training dataset (10000 records) and a test dataset (1000 records).</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The remaining 458 records had to be removed since they either contained missing values or were duplicates.</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The dataset had a total of 14 variables/features.</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The dependent variable is “Exited”.</a:t>
            </a:r>
            <a:endParaRPr>
              <a:solidFill>
                <a:srgbClr val="000000"/>
              </a:solidFill>
              <a:latin typeface="Roboto Condensed"/>
              <a:ea typeface="Roboto Condensed"/>
              <a:cs typeface="Roboto Condensed"/>
              <a:sym typeface="Roboto Condensed"/>
            </a:endParaRPr>
          </a:p>
        </p:txBody>
      </p:sp>
      <p:sp>
        <p:nvSpPr>
          <p:cNvPr id="105" name="Google Shape;105;p19"/>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Dataset Source and Variables</a:t>
            </a:r>
            <a:endParaRPr i="0" sz="3600" u="none" cap="none" strike="noStrike">
              <a:solidFill>
                <a:schemeClr val="dk1"/>
              </a:solidFill>
              <a:latin typeface="Roboto Condensed"/>
              <a:ea typeface="Roboto Condensed"/>
              <a:cs typeface="Roboto Condensed"/>
              <a:sym typeface="Roboto Condensed"/>
            </a:endParaRPr>
          </a:p>
        </p:txBody>
      </p:sp>
      <p:sp>
        <p:nvSpPr>
          <p:cNvPr id="111" name="Google Shape;111;p20"/>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The list of variables is as follows:</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RowNumber (Numerical)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CustomerId (Numerical)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Surname (Categorical)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CreditScore (Discrete Numerical)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Geography (Categorical)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Gender (Binary Categorical)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Age (Discrete Numerical)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Tenure (Discrete Numerical)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Balance (Continuous Numerical)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NumOfProducts (Discrete Numerical)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HasCrCard (Binary Categorical)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IsActiveMember (Binary Categorical)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EstimatedSalary (Continuous Numerical)</a:t>
            </a:r>
            <a:endParaRPr>
              <a:solidFill>
                <a:srgbClr val="000000"/>
              </a:solidFill>
              <a:latin typeface="Roboto Condensed"/>
              <a:ea typeface="Roboto Condensed"/>
              <a:cs typeface="Roboto Condensed"/>
              <a:sym typeface="Roboto Condensed"/>
            </a:endParaRPr>
          </a:p>
          <a:p>
            <a:pPr indent="-342900" lvl="0" marL="914400" rtl="0" algn="just">
              <a:spcBef>
                <a:spcPts val="0"/>
              </a:spcBef>
              <a:spcAft>
                <a:spcPts val="0"/>
              </a:spcAft>
              <a:buClr>
                <a:srgbClr val="000000"/>
              </a:buClr>
              <a:buSzPts val="1800"/>
              <a:buFont typeface="Roboto Condensed"/>
              <a:buAutoNum type="arabicPeriod"/>
            </a:pPr>
            <a:r>
              <a:rPr lang="en-US">
                <a:solidFill>
                  <a:srgbClr val="000000"/>
                </a:solidFill>
                <a:latin typeface="Roboto Condensed"/>
                <a:ea typeface="Roboto Condensed"/>
                <a:cs typeface="Roboto Condensed"/>
                <a:sym typeface="Roboto Condensed"/>
              </a:rPr>
              <a:t>Exited (Binary Categorical)</a:t>
            </a:r>
            <a:endParaRPr>
              <a:solidFill>
                <a:srgbClr val="000000"/>
              </a:solidFill>
              <a:latin typeface="Roboto Condensed"/>
              <a:ea typeface="Roboto Condensed"/>
              <a:cs typeface="Roboto Condensed"/>
              <a:sym typeface="Roboto Condensed"/>
            </a:endParaRPr>
          </a:p>
        </p:txBody>
      </p:sp>
      <p:sp>
        <p:nvSpPr>
          <p:cNvPr id="112" name="Google Shape;112;p20"/>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Tools Used for Analysis</a:t>
            </a:r>
            <a:endParaRPr i="0" sz="3600" u="none" cap="none" strike="noStrike">
              <a:solidFill>
                <a:schemeClr val="dk1"/>
              </a:solidFill>
              <a:latin typeface="Roboto Condensed"/>
              <a:ea typeface="Roboto Condensed"/>
              <a:cs typeface="Roboto Condensed"/>
              <a:sym typeface="Roboto Condensed"/>
            </a:endParaRPr>
          </a:p>
        </p:txBody>
      </p:sp>
      <p:sp>
        <p:nvSpPr>
          <p:cNvPr id="118" name="Google Shape;118;p21"/>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Multiple tools were used for the analysis.</a:t>
            </a:r>
            <a:endParaRPr>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The dataset was initially in a .csv format and we used MS Excel to process the same.</a:t>
            </a:r>
            <a:endParaRPr>
              <a:solidFill>
                <a:srgbClr val="000000"/>
              </a:solidFill>
              <a:latin typeface="Roboto Condensed"/>
              <a:ea typeface="Roboto Condensed"/>
              <a:cs typeface="Roboto Condensed"/>
              <a:sym typeface="Roboto Condensed"/>
            </a:endParaRPr>
          </a:p>
          <a:p>
            <a:pPr indent="0" lvl="0" marL="457200" rtl="0" algn="just">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just">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SSIS (SQL Server Integration Services) was used for the ETL (data pre-processing) stage.</a:t>
            </a:r>
            <a:endParaRPr>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marR="0" rtl="0" algn="just">
              <a:lnSpc>
                <a:spcPct val="115000"/>
              </a:lnSpc>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We made use of Tableau for creating visualizations, dashboards, and storyline.</a:t>
            </a:r>
            <a:endParaRPr>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marR="0" rtl="0" algn="just">
              <a:lnSpc>
                <a:spcPct val="115000"/>
              </a:lnSpc>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SAS and R were used for data modeling. </a:t>
            </a:r>
            <a:endParaRPr>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marR="0" rtl="0" algn="just">
              <a:lnSpc>
                <a:spcPct val="115000"/>
              </a:lnSpc>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We even used GRETL to do the prediction of data.</a:t>
            </a:r>
            <a:endParaRPr>
              <a:solidFill>
                <a:srgbClr val="000000"/>
              </a:solidFill>
              <a:latin typeface="Roboto Condensed"/>
              <a:ea typeface="Roboto Condensed"/>
              <a:cs typeface="Roboto Condensed"/>
              <a:sym typeface="Roboto Condensed"/>
            </a:endParaRPr>
          </a:p>
        </p:txBody>
      </p:sp>
      <p:sp>
        <p:nvSpPr>
          <p:cNvPr id="119" name="Google Shape;119;p21"/>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Exploratory Data Analysis</a:t>
            </a:r>
            <a:endParaRPr i="0" sz="3600" u="none" cap="none" strike="noStrike">
              <a:solidFill>
                <a:schemeClr val="dk1"/>
              </a:solidFill>
              <a:latin typeface="Roboto Condensed"/>
              <a:ea typeface="Roboto Condensed"/>
              <a:cs typeface="Roboto Condensed"/>
              <a:sym typeface="Roboto Condensed"/>
            </a:endParaRPr>
          </a:p>
        </p:txBody>
      </p:sp>
      <p:sp>
        <p:nvSpPr>
          <p:cNvPr id="125" name="Google Shape;125;p22"/>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rgbClr val="000000"/>
              </a:buClr>
              <a:buSzPts val="1800"/>
              <a:buFont typeface="Roboto Condensed"/>
              <a:buChar char="•"/>
            </a:pPr>
            <a:r>
              <a:rPr lang="en-US">
                <a:solidFill>
                  <a:srgbClr val="000000"/>
                </a:solidFill>
                <a:latin typeface="Roboto Condensed"/>
                <a:ea typeface="Roboto Condensed"/>
                <a:cs typeface="Roboto Condensed"/>
                <a:sym typeface="Roboto Condensed"/>
              </a:rPr>
              <a:t>In order to get an initial idea of the data, we created a few visualizations. Some of them are as follows:</a:t>
            </a:r>
            <a:endParaRPr>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marR="0" rtl="0" algn="just">
              <a:lnSpc>
                <a:spcPct val="115000"/>
              </a:lnSpc>
              <a:spcBef>
                <a:spcPts val="0"/>
              </a:spcBef>
              <a:spcAft>
                <a:spcPts val="0"/>
              </a:spcAft>
              <a:buClr>
                <a:srgbClr val="000000"/>
              </a:buClr>
              <a:buSzPts val="1800"/>
              <a:buFont typeface="Roboto Condensed"/>
              <a:buAutoNum type="arabicPeriod"/>
            </a:pPr>
            <a:r>
              <a:rPr b="1" lang="en-US">
                <a:solidFill>
                  <a:srgbClr val="000000"/>
                </a:solidFill>
                <a:latin typeface="Roboto Condensed"/>
                <a:ea typeface="Roboto Condensed"/>
                <a:cs typeface="Roboto Condensed"/>
                <a:sym typeface="Roboto Condensed"/>
              </a:rPr>
              <a:t>Number of customers in each country.</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rPr b="1" lang="en-US">
                <a:solidFill>
                  <a:srgbClr val="000000"/>
                </a:solidFill>
                <a:latin typeface="Roboto Condensed"/>
                <a:ea typeface="Roboto Condensed"/>
                <a:cs typeface="Roboto Condensed"/>
                <a:sym typeface="Roboto Condensed"/>
              </a:rPr>
              <a:t>Takeaway: </a:t>
            </a:r>
            <a:r>
              <a:rPr lang="en-US">
                <a:solidFill>
                  <a:srgbClr val="000000"/>
                </a:solidFill>
                <a:latin typeface="Roboto Condensed"/>
                <a:ea typeface="Roboto Condensed"/>
                <a:cs typeface="Roboto Condensed"/>
                <a:sym typeface="Roboto Condensed"/>
              </a:rPr>
              <a:t>Distribution of customers across the three countries shows that France has the maximum number of customers followed by Germany and Spain.</a:t>
            </a:r>
            <a:endParaRPr>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a:solidFill>
                <a:srgbClr val="000000"/>
              </a:solidFill>
              <a:latin typeface="Roboto Condensed"/>
              <a:ea typeface="Roboto Condensed"/>
              <a:cs typeface="Roboto Condensed"/>
              <a:sym typeface="Roboto Condensed"/>
            </a:endParaRPr>
          </a:p>
        </p:txBody>
      </p:sp>
      <p:sp>
        <p:nvSpPr>
          <p:cNvPr id="126" name="Google Shape;126;p22"/>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127" name="Google Shape;127;p22"/>
          <p:cNvPicPr preferRelativeResize="0"/>
          <p:nvPr/>
        </p:nvPicPr>
        <p:blipFill>
          <a:blip r:embed="rId3">
            <a:alphaModFix/>
          </a:blip>
          <a:stretch>
            <a:fillRect/>
          </a:stretch>
        </p:blipFill>
        <p:spPr>
          <a:xfrm>
            <a:off x="1952788" y="2527925"/>
            <a:ext cx="5238425" cy="276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Exploratory Data Analysis</a:t>
            </a:r>
            <a:endParaRPr i="0" sz="3600" u="none" cap="none" strike="noStrike">
              <a:solidFill>
                <a:schemeClr val="dk1"/>
              </a:solidFill>
              <a:latin typeface="Roboto Condensed"/>
              <a:ea typeface="Roboto Condensed"/>
              <a:cs typeface="Roboto Condensed"/>
              <a:sym typeface="Roboto Condensed"/>
            </a:endParaRPr>
          </a:p>
        </p:txBody>
      </p:sp>
      <p:sp>
        <p:nvSpPr>
          <p:cNvPr id="133" name="Google Shape;133;p23"/>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rgbClr val="000000"/>
              </a:buClr>
              <a:buSzPts val="1800"/>
              <a:buFont typeface="Roboto Condensed"/>
              <a:buAutoNum type="arabicPeriod" startAt="2"/>
            </a:pPr>
            <a:r>
              <a:rPr b="1" lang="en-US">
                <a:solidFill>
                  <a:srgbClr val="000000"/>
                </a:solidFill>
                <a:latin typeface="Roboto Condensed"/>
                <a:ea typeface="Roboto Condensed"/>
                <a:cs typeface="Roboto Condensed"/>
                <a:sym typeface="Roboto Condensed"/>
              </a:rPr>
              <a:t>A-B Test for “Gender”</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rPr b="1" lang="en-US">
                <a:solidFill>
                  <a:srgbClr val="000000"/>
                </a:solidFill>
                <a:latin typeface="Roboto Condensed"/>
                <a:ea typeface="Roboto Condensed"/>
                <a:cs typeface="Roboto Condensed"/>
                <a:sym typeface="Roboto Condensed"/>
              </a:rPr>
              <a:t>Takeaway: </a:t>
            </a:r>
            <a:r>
              <a:rPr lang="en-US">
                <a:solidFill>
                  <a:srgbClr val="000000"/>
                </a:solidFill>
                <a:latin typeface="Roboto Condensed"/>
                <a:ea typeface="Roboto Condensed"/>
                <a:cs typeface="Roboto Condensed"/>
                <a:sym typeface="Roboto Condensed"/>
              </a:rPr>
              <a:t>The graph shows that out of the total number of females, 25% exited the bank whereas only 16% of the total number of males exited in comparison. </a:t>
            </a:r>
            <a:endParaRPr>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a:solidFill>
                <a:srgbClr val="000000"/>
              </a:solidFill>
              <a:latin typeface="Roboto Condensed"/>
              <a:ea typeface="Roboto Condensed"/>
              <a:cs typeface="Roboto Condensed"/>
              <a:sym typeface="Roboto Condensed"/>
            </a:endParaRPr>
          </a:p>
        </p:txBody>
      </p:sp>
      <p:sp>
        <p:nvSpPr>
          <p:cNvPr id="134" name="Google Shape;134;p23"/>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135" name="Google Shape;135;p23"/>
          <p:cNvPicPr preferRelativeResize="0"/>
          <p:nvPr/>
        </p:nvPicPr>
        <p:blipFill>
          <a:blip r:embed="rId3">
            <a:alphaModFix/>
          </a:blip>
          <a:stretch>
            <a:fillRect/>
          </a:stretch>
        </p:blipFill>
        <p:spPr>
          <a:xfrm>
            <a:off x="3057103" y="1584888"/>
            <a:ext cx="3029797" cy="3688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227025" y="274646"/>
            <a:ext cx="7923600" cy="74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entury Gothic"/>
              <a:buNone/>
            </a:pPr>
            <a:r>
              <a:rPr lang="en-US" sz="3600">
                <a:latin typeface="Roboto Condensed"/>
                <a:ea typeface="Roboto Condensed"/>
                <a:cs typeface="Roboto Condensed"/>
                <a:sym typeface="Roboto Condensed"/>
              </a:rPr>
              <a:t>Exploratory Data Analysis</a:t>
            </a:r>
            <a:endParaRPr i="0" sz="3600" u="none" cap="none" strike="noStrike">
              <a:solidFill>
                <a:schemeClr val="dk1"/>
              </a:solidFill>
              <a:latin typeface="Roboto Condensed"/>
              <a:ea typeface="Roboto Condensed"/>
              <a:cs typeface="Roboto Condensed"/>
              <a:sym typeface="Roboto Condensed"/>
            </a:endParaRPr>
          </a:p>
        </p:txBody>
      </p:sp>
      <p:sp>
        <p:nvSpPr>
          <p:cNvPr id="141" name="Google Shape;141;p24"/>
          <p:cNvSpPr txBox="1"/>
          <p:nvPr>
            <p:ph idx="1" type="body"/>
          </p:nvPr>
        </p:nvSpPr>
        <p:spPr>
          <a:xfrm>
            <a:off x="226200" y="1131150"/>
            <a:ext cx="8691600" cy="5087400"/>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15000"/>
              </a:lnSpc>
              <a:spcBef>
                <a:spcPts val="0"/>
              </a:spcBef>
              <a:spcAft>
                <a:spcPts val="0"/>
              </a:spcAft>
              <a:buClr>
                <a:srgbClr val="000000"/>
              </a:buClr>
              <a:buSzPts val="1800"/>
              <a:buFont typeface="Roboto Condensed"/>
              <a:buAutoNum type="arabicPeriod" startAt="3"/>
            </a:pPr>
            <a:r>
              <a:rPr b="1" lang="en-US">
                <a:solidFill>
                  <a:srgbClr val="000000"/>
                </a:solidFill>
                <a:latin typeface="Roboto Condensed"/>
                <a:ea typeface="Roboto Condensed"/>
                <a:cs typeface="Roboto Condensed"/>
                <a:sym typeface="Roboto Condensed"/>
              </a:rPr>
              <a:t>A-B Test for “IsActiveMember”</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45720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rPr b="1" lang="en-US">
                <a:solidFill>
                  <a:srgbClr val="000000"/>
                </a:solidFill>
                <a:latin typeface="Roboto Condensed"/>
                <a:ea typeface="Roboto Condensed"/>
                <a:cs typeface="Roboto Condensed"/>
                <a:sym typeface="Roboto Condensed"/>
              </a:rPr>
              <a:t>Takeaway: </a:t>
            </a:r>
            <a:r>
              <a:rPr lang="en-US">
                <a:solidFill>
                  <a:srgbClr val="000000"/>
                </a:solidFill>
                <a:latin typeface="Roboto Condensed"/>
                <a:ea typeface="Roboto Condensed"/>
                <a:cs typeface="Roboto Condensed"/>
                <a:sym typeface="Roboto Condensed"/>
              </a:rPr>
              <a:t>A-B Test for "IsActiveMember" shows that members who are active (make more number of transactions) are less likely to leave the bank. </a:t>
            </a:r>
            <a:endParaRPr>
              <a:solidFill>
                <a:srgbClr val="000000"/>
              </a:solidFill>
              <a:latin typeface="Roboto Condensed"/>
              <a:ea typeface="Roboto Condensed"/>
              <a:cs typeface="Roboto Condensed"/>
              <a:sym typeface="Roboto Condensed"/>
            </a:endParaRPr>
          </a:p>
          <a:p>
            <a:pPr indent="0" lvl="0" marL="0" marR="0" rtl="0" algn="just">
              <a:lnSpc>
                <a:spcPct val="115000"/>
              </a:lnSpc>
              <a:spcBef>
                <a:spcPts val="0"/>
              </a:spcBef>
              <a:spcAft>
                <a:spcPts val="0"/>
              </a:spcAft>
              <a:buNone/>
            </a:pPr>
            <a:r>
              <a:t/>
            </a:r>
            <a:endParaRPr>
              <a:solidFill>
                <a:srgbClr val="000000"/>
              </a:solidFill>
              <a:latin typeface="Roboto Condensed"/>
              <a:ea typeface="Roboto Condensed"/>
              <a:cs typeface="Roboto Condensed"/>
              <a:sym typeface="Roboto Condensed"/>
            </a:endParaRPr>
          </a:p>
        </p:txBody>
      </p:sp>
      <p:sp>
        <p:nvSpPr>
          <p:cNvPr id="142" name="Google Shape;142;p24"/>
          <p:cNvSpPr txBox="1"/>
          <p:nvPr>
            <p:ph idx="12" type="sldNum"/>
          </p:nvPr>
        </p:nvSpPr>
        <p:spPr>
          <a:xfrm>
            <a:off x="8708569" y="6529849"/>
            <a:ext cx="370200" cy="21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000"/>
              <a:buNone/>
            </a:pPr>
            <a:fld id="{00000000-1234-1234-1234-123412341234}" type="slidenum">
              <a:rPr b="0" i="0" lang="en-US" sz="1000" u="none" cap="none" strike="noStrike">
                <a:solidFill>
                  <a:srgbClr val="888888"/>
                </a:solidFill>
                <a:latin typeface="Century Gothic"/>
                <a:ea typeface="Century Gothic"/>
                <a:cs typeface="Century Gothic"/>
                <a:sym typeface="Century Gothic"/>
              </a:rPr>
              <a:t>‹#›</a:t>
            </a:fld>
            <a:endParaRPr b="0" i="0" sz="1000" u="none" cap="none" strike="noStrike">
              <a:solidFill>
                <a:srgbClr val="888888"/>
              </a:solidFill>
              <a:latin typeface="Century Gothic"/>
              <a:ea typeface="Century Gothic"/>
              <a:cs typeface="Century Gothic"/>
              <a:sym typeface="Century Gothic"/>
            </a:endParaRPr>
          </a:p>
        </p:txBody>
      </p:sp>
      <p:pic>
        <p:nvPicPr>
          <p:cNvPr id="143" name="Google Shape;143;p24"/>
          <p:cNvPicPr preferRelativeResize="0"/>
          <p:nvPr/>
        </p:nvPicPr>
        <p:blipFill>
          <a:blip r:embed="rId3">
            <a:alphaModFix/>
          </a:blip>
          <a:stretch>
            <a:fillRect/>
          </a:stretch>
        </p:blipFill>
        <p:spPr>
          <a:xfrm>
            <a:off x="3069738" y="1607113"/>
            <a:ext cx="3004516" cy="3643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